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719" r:id="rId1"/>
  </p:sldMasterIdLst>
  <p:notesMasterIdLst>
    <p:notesMasterId r:id="rId53"/>
  </p:notesMasterIdLst>
  <p:sldIdLst>
    <p:sldId id="256" r:id="rId2"/>
    <p:sldId id="258" r:id="rId3"/>
    <p:sldId id="31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57" r:id="rId12"/>
    <p:sldId id="259" r:id="rId13"/>
    <p:sldId id="260" r:id="rId14"/>
    <p:sldId id="261" r:id="rId15"/>
    <p:sldId id="26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</p:sldIdLst>
  <p:sldSz cx="10160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645" y="54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B863B-0B7E-45F4-B2AD-3BB05C39D25C}" type="datetimeFigureOut">
              <a:rPr lang="ru-RU" smtClean="0"/>
              <a:t>05.09.2025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6BED9-D5F2-44A2-89D3-4B868D36B7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35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3C0016-73D2-44D9-A1F1-1AAD1BADD9DF}" type="slidenum">
              <a:rPr lang="ru-RU" altLang="ru-RU" smtClean="0"/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4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8CBC227-0A73-42D2-BDC4-6950664CDC47}" type="slidenum">
              <a:rPr lang="ru-RU" altLang="ru-RU" smtClean="0"/>
              <a:t>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5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84BD81B-C948-4793-B159-AB8D1B9D8AE3}" type="slidenum">
              <a:rPr lang="ru-RU" altLang="ru-RU" smtClean="0"/>
              <a:t>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6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70E0E4-8960-49C6-9FA1-506487D1E504}" type="slidenum">
              <a:rPr lang="ru-RU" altLang="ru-RU" smtClean="0"/>
              <a:t>20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7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75688D-965E-475B-A307-AEA1742C31BA}" type="slidenum">
              <a:rPr lang="ru-RU" altLang="ru-RU" smtClean="0"/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8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8E83E04-9DA8-489E-8339-08348C25AF19}" type="slidenum">
              <a:rPr lang="ru-RU" altLang="ru-RU" smtClean="0"/>
              <a:t>22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9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2F9C19B-1A99-4549-8C01-CB17C3975908}" type="slidenum">
              <a:rPr lang="ru-RU" altLang="ru-RU" smtClean="0"/>
              <a:t>23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0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DCFD97A-94B1-4C9D-8D21-3DDBA35DE9D4}" type="slidenum">
              <a:rPr lang="ru-RU" altLang="ru-RU" smtClean="0"/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1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D008446-F164-490E-B6BC-895B5A5C06C3}" type="slidenum">
              <a:rPr lang="ru-RU" altLang="ru-RU" smtClean="0"/>
              <a:t>25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2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C67DFD4-C6E2-44B0-9697-CE63D3669168}" type="slidenum">
              <a:rPr lang="ru-RU" altLang="ru-RU" smtClean="0"/>
              <a:t>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3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5BBFE7-80E7-446B-AE8D-85CC85BE0916}" type="slidenum">
              <a:rPr lang="ru-RU" altLang="ru-RU" smtClean="0"/>
              <a:t>27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36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3DFE0BE-904A-4993-963D-7407046024CC}" type="slidenum">
              <a:rPr lang="ru-RU" altLang="ru-RU" smtClean="0"/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4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0829F9-3899-43F5-BC7C-12E41FCDD487}" type="slidenum">
              <a:rPr lang="ru-RU" altLang="ru-RU" smtClean="0"/>
              <a:t>28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5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984F8E-DACB-43B4-8BF8-FD7B93294254}" type="slidenum">
              <a:rPr lang="ru-RU" altLang="ru-RU" smtClean="0"/>
              <a:t>29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6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7CF9B76-804B-4987-B5C1-ECBA29BCDCFE}" type="slidenum">
              <a:rPr lang="ru-RU" altLang="ru-RU" smtClean="0"/>
              <a:t>30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7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7A5BB2E-F1BA-44DB-8FF5-215BBCC36AE6}" type="slidenum">
              <a:rPr lang="ru-RU" altLang="ru-RU" smtClean="0"/>
              <a:t>31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8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92698D9-8C92-4CCD-8D23-0A635287668E}" type="slidenum">
              <a:rPr lang="ru-RU" altLang="ru-RU" smtClean="0"/>
              <a:t>32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1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F47C843-91D3-4338-B481-E7474568BEA6}" type="slidenum">
              <a:rPr lang="ru-RU" altLang="ru-RU" smtClean="0"/>
              <a:t>33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2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DD4098-05D8-4BD0-8768-8F8AE5EC7FEA}" type="slidenum">
              <a:rPr lang="ru-RU" altLang="ru-RU" smtClean="0"/>
              <a:t>34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3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76BA34-8FA9-4129-8384-C4A939E2B0D1}" type="slidenum">
              <a:rPr lang="ru-RU" altLang="ru-RU" smtClean="0"/>
              <a:t>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4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B68B2C3-5316-4D6E-AB8A-0F198D8CE73D}" type="slidenum">
              <a:rPr lang="ru-RU" altLang="ru-RU" smtClean="0"/>
              <a:t>36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5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85E2DEC-2011-4621-86EC-DB8C43C4D9D7}" type="slidenum">
              <a:rPr lang="ru-RU" altLang="ru-RU" smtClean="0"/>
              <a:t>37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Окно, иконка, меню, указатель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Речь,</a:t>
            </a:r>
            <a:r>
              <a:rPr lang="ru-RU" altLang="ru-RU" baseline="0" dirty="0"/>
              <a:t> образ, язык, знания</a:t>
            </a:r>
            <a:endParaRPr lang="ru-RU" altLang="ru-RU" dirty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E07AB1E-4895-4F8D-A8A1-5BFE7924DD5C}" type="slidenum">
              <a:rPr lang="ru-RU" altLang="ru-RU" smtClean="0"/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6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4CF763-D464-47E2-8625-AA30A0D99E36}" type="slidenum">
              <a:rPr lang="ru-RU" altLang="ru-RU" smtClean="0"/>
              <a:t>38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7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5137353-D27E-4340-B469-7916FEA8F9ED}" type="slidenum">
              <a:rPr lang="ru-RU" altLang="ru-RU" smtClean="0"/>
              <a:t>39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8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8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15A8E9-C51E-44E7-9127-47EE35CADA6C}" type="slidenum">
              <a:rPr lang="ru-RU" altLang="ru-RU" smtClean="0"/>
              <a:t>40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A804B96-E67E-45FE-8175-81045C824522}" type="slidenum">
              <a:rPr lang="ru-RU" altLang="ru-RU" smtClean="0"/>
              <a:t>41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0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6CC5068-60D9-40F6-A257-2D99E3F52993}" type="slidenum">
              <a:rPr lang="ru-RU" altLang="ru-RU" smtClean="0"/>
              <a:t>42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1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ADA5ED4-5A41-4380-88E6-9E8F3D6F10E8}" type="slidenum">
              <a:rPr lang="ru-RU" altLang="ru-RU" smtClean="0"/>
              <a:t>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2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BEA41ED-1477-402D-8C91-878E3842CA03}" type="slidenum">
              <a:rPr lang="ru-RU" altLang="ru-RU" smtClean="0"/>
              <a:t>44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3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08E27A2-3933-4163-8848-E435A7849045}" type="slidenum">
              <a:rPr lang="ru-RU" altLang="ru-RU" smtClean="0"/>
              <a:t>45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4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7606574-E635-4008-918F-C23FC1F12DCE}" type="slidenum">
              <a:rPr lang="ru-RU" altLang="ru-RU" smtClean="0"/>
              <a:t>46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5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900453F-4E9E-4807-8557-861283D42093}" type="slidenum">
              <a:rPr lang="ru-RU" altLang="ru-RU" smtClean="0"/>
              <a:t>47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38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F7599B9-6995-4B00-B00C-6A86D4F93104}" type="slidenum">
              <a:rPr lang="ru-RU" altLang="ru-RU" smtClean="0"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6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D6BE77D-FC33-4B31-94C7-42F6AD8F68CD}" type="slidenum">
              <a:rPr lang="ru-RU" altLang="ru-RU" smtClean="0"/>
              <a:t>48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39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5B0DB10-CDC7-4852-BF27-D08D5E7F83D1}" type="slidenum">
              <a:rPr lang="ru-RU" altLang="ru-RU" smtClean="0"/>
              <a:t>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0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F4C9310-322D-43C3-89FF-48ED71458779}" type="slidenum">
              <a:rPr lang="ru-RU" altLang="ru-RU" smtClean="0"/>
              <a:t>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1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2FB81FE-F09C-406D-90C9-6D4C30CBB7F1}" type="slidenum">
              <a:rPr lang="ru-RU" altLang="ru-RU" smtClean="0"/>
              <a:t>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2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A21EFA4-EE6C-4EE5-9B0C-C96B63AA6BE3}" type="slidenum">
              <a:rPr lang="ru-RU" altLang="ru-RU" smtClean="0"/>
              <a:t>16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43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1E8010D-332E-430D-B302-9875EAD5BCCA}" type="slidenum">
              <a:rPr lang="ru-RU" altLang="ru-RU" smtClean="0"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46" y="5334000"/>
            <a:ext cx="1015735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5278597"/>
            <a:ext cx="10157354" cy="53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32460"/>
            <a:ext cx="8382000" cy="29718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66" spc="-42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709" y="3713017"/>
            <a:ext cx="8382000" cy="9525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cap="all" spc="167" baseline="0">
                <a:solidFill>
                  <a:schemeClr val="tx2"/>
                </a:solidFill>
                <a:latin typeface="+mj-lt"/>
              </a:defRPr>
            </a:lvl1pPr>
            <a:lvl2pPr marL="380985" indent="0" algn="ctr">
              <a:buNone/>
              <a:defRPr sz="2000"/>
            </a:lvl2pPr>
            <a:lvl3pPr marL="761970" indent="0" algn="ctr">
              <a:buNone/>
              <a:defRPr sz="2000"/>
            </a:lvl3pPr>
            <a:lvl4pPr marL="1142954" indent="0" algn="ctr">
              <a:buNone/>
              <a:defRPr sz="1667"/>
            </a:lvl4pPr>
            <a:lvl5pPr marL="1523939" indent="0" algn="ctr">
              <a:buNone/>
              <a:defRPr sz="1667"/>
            </a:lvl5pPr>
            <a:lvl6pPr marL="1904924" indent="0" algn="ctr">
              <a:buNone/>
              <a:defRPr sz="1667"/>
            </a:lvl6pPr>
            <a:lvl7pPr marL="2285909" indent="0" algn="ctr">
              <a:buNone/>
              <a:defRPr sz="1667"/>
            </a:lvl7pPr>
            <a:lvl8pPr marL="2666893" indent="0" algn="ctr">
              <a:buNone/>
              <a:defRPr sz="1667"/>
            </a:lvl8pPr>
            <a:lvl9pPr marL="3047878" indent="0" algn="ctr">
              <a:buNone/>
              <a:defRPr sz="1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006382" y="3619500"/>
            <a:ext cx="82296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968384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65820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46" y="5334000"/>
            <a:ext cx="1015735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5278597"/>
            <a:ext cx="10157354" cy="53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45649"/>
            <a:ext cx="2190750" cy="479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45648"/>
            <a:ext cx="6445250" cy="479785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09106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756297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46" y="5334000"/>
            <a:ext cx="1015735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5278597"/>
            <a:ext cx="10157354" cy="53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32460"/>
            <a:ext cx="8382000" cy="297180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666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710940"/>
            <a:ext cx="8382000" cy="9525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000" cap="all" spc="167" baseline="0">
                <a:solidFill>
                  <a:schemeClr val="tx2"/>
                </a:solidFill>
                <a:latin typeface="+mj-lt"/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006382" y="3619500"/>
            <a:ext cx="82296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636391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400" y="238836"/>
            <a:ext cx="8382000" cy="1208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399" y="1538112"/>
            <a:ext cx="4114800" cy="3352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38113"/>
            <a:ext cx="4114800" cy="3352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76855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238836"/>
            <a:ext cx="8382000" cy="1208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38377"/>
            <a:ext cx="4114800" cy="613568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667" b="0" cap="all" baseline="0">
                <a:solidFill>
                  <a:schemeClr val="tx2"/>
                </a:solidFill>
              </a:defRPr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2151945"/>
            <a:ext cx="4114800" cy="2815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1538377"/>
            <a:ext cx="4114800" cy="613568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667" b="0" cap="all" baseline="0">
                <a:solidFill>
                  <a:schemeClr val="tx2"/>
                </a:solidFill>
              </a:defRPr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151945"/>
            <a:ext cx="4114800" cy="2815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530602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424912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46" y="5334000"/>
            <a:ext cx="1015735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5278597"/>
            <a:ext cx="10157354" cy="53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133044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375659" cy="571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366726" y="0"/>
            <a:ext cx="53340" cy="571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95299"/>
            <a:ext cx="2667000" cy="1905000"/>
          </a:xfrm>
        </p:spPr>
        <p:txBody>
          <a:bodyPr anchor="b">
            <a:normAutofit/>
          </a:bodyPr>
          <a:lstStyle>
            <a:lvl1pPr>
              <a:defRPr sz="30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00" y="609600"/>
            <a:ext cx="5410200" cy="438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438400"/>
            <a:ext cx="2667000" cy="2815937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250">
                <a:solidFill>
                  <a:srgbClr val="FFFFFF"/>
                </a:solidFill>
              </a:defRPr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7927" y="5383155"/>
            <a:ext cx="2182092" cy="304271"/>
          </a:xfrm>
        </p:spPr>
        <p:txBody>
          <a:bodyPr/>
          <a:lstStyle>
            <a:lvl1pPr algn="l">
              <a:defRPr/>
            </a:lvl1pPr>
          </a:lstStyle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0500" y="5383155"/>
            <a:ext cx="3873500" cy="304271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73641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127500"/>
            <a:ext cx="10157354" cy="158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095897"/>
            <a:ext cx="10157354" cy="53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229100"/>
            <a:ext cx="8427720" cy="685800"/>
          </a:xfrm>
        </p:spPr>
        <p:txBody>
          <a:bodyPr lIns="91440" tIns="0" rIns="91440" bIns="0" anchor="b">
            <a:noAutofit/>
          </a:bodyPr>
          <a:lstStyle>
            <a:lvl1pPr>
              <a:defRPr sz="30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10159988" cy="409589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667">
                <a:solidFill>
                  <a:schemeClr val="bg1"/>
                </a:solidFill>
              </a:defRPr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2519"/>
            <a:ext cx="8427720" cy="4953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500"/>
              </a:spcAft>
              <a:buNone/>
              <a:defRPr sz="1250">
                <a:solidFill>
                  <a:srgbClr val="FFFFFF"/>
                </a:solidFill>
              </a:defRPr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9950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5334000"/>
            <a:ext cx="10160000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5278597"/>
            <a:ext cx="10160001" cy="54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38836"/>
            <a:ext cx="8382000" cy="12089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38112"/>
            <a:ext cx="8382000" cy="33528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4400" y="5383155"/>
            <a:ext cx="206022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fld id="{D9327C33-2A76-47D1-A9D1-72A7005122F7}" type="datetime1">
              <a:rPr lang="ru-RU" smtClean="0"/>
              <a:t>05.09.2025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71821" y="5383155"/>
            <a:ext cx="401900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0382" y="5383155"/>
            <a:ext cx="109335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rgbClr val="FFFFFF"/>
                </a:solidFill>
              </a:defRPr>
            </a:lvl1pPr>
          </a:lstStyle>
          <a:p>
            <a:fld id="{FBB61C3B-E7A6-41C1-BA6E-70A5C79BF1C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994610" y="1448204"/>
            <a:ext cx="83058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70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hdr="0" dt="0"/>
  <p:txStyles>
    <p:titleStyle>
      <a:lvl1pPr algn="l" defTabSz="761970" rtl="0" eaLnBrk="1" latinLnBrk="0" hangingPunct="1">
        <a:lnSpc>
          <a:spcPct val="85000"/>
        </a:lnSpc>
        <a:spcBef>
          <a:spcPct val="0"/>
        </a:spcBef>
        <a:buNone/>
        <a:defRPr sz="4000" kern="1200" spc="-42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76197" indent="-76197" algn="l" defTabSz="761970" rtl="0" eaLnBrk="1" latinLnBrk="0" hangingPunct="1">
        <a:lnSpc>
          <a:spcPct val="90000"/>
        </a:lnSpc>
        <a:spcBef>
          <a:spcPts val="1000"/>
        </a:spcBef>
        <a:spcAft>
          <a:spcPts val="167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6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20027" indent="-152394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72421" indent="-152394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24815" indent="-152394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77209" indent="-152394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916630" indent="-190492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083290" indent="-190492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249950" indent="-190492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416610" indent="-190492" algn="l" defTabSz="761970" rtl="0" eaLnBrk="1" latinLnBrk="0" hangingPunct="1">
        <a:lnSpc>
          <a:spcPct val="90000"/>
        </a:lnSpc>
        <a:spcBef>
          <a:spcPts val="167"/>
        </a:spcBef>
        <a:spcAft>
          <a:spcPts val="333"/>
        </a:spcAft>
        <a:buClr>
          <a:schemeClr val="accent1"/>
        </a:buClr>
        <a:buFont typeface="Calibri" pitchFamily="34" charset="0"/>
        <a:buChar char="◦"/>
        <a:defRPr sz="116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Информационные системы и технологии в научных исследованиях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39561" y="617656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</a:t>
            </a:r>
            <a:endParaRPr lang="ru-RU" altLang="ru-RU" sz="3111" dirty="0"/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3111" dirty="0"/>
              <a:t>	Общественный интерфейс будет включать в себя лучшее от WIMP- и SILK-интерфейсов, при этом экранные образы однозначно указывать на дальнейший путь. Перемещение от одних поисковых образов к другим будет проходить по смысловым семантическим связям.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840" y="-317499"/>
            <a:ext cx="9601067" cy="666741"/>
          </a:xfrm>
        </p:spPr>
        <p:txBody>
          <a:bodyPr>
            <a:normAutofit/>
          </a:bodyPr>
          <a:lstStyle/>
          <a:p>
            <a:r>
              <a:rPr lang="ru-RU" sz="3556" dirty="0"/>
              <a:t>Основные типы компьютерных технологий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11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9840" y="389930"/>
            <a:ext cx="96010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Математические вычисления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Технологии разработки программных средств (языки программирования)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Операционные системы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Разработка методов электронного представления, хранения и отображения разнотипной информации (текстовой, графической, аудио и видео, баз данных и баз знаний)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Текстовые процессоры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Графические технологии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Обработка данных (базы данных, искусственный интеллект, фабрика знаний)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Сетевые технологии (передача файлов, удалённый доступ, информационный сервис)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Технологии электронного общения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Офисные технологии (делопроизводство)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Мультимедийные технологии (аудио и видео вещание, </a:t>
            </a:r>
            <a:r>
              <a:rPr lang="ru-RU" sz="2000" dirty="0" err="1"/>
              <a:t>Ip</a:t>
            </a:r>
            <a:r>
              <a:rPr lang="ru-RU" sz="2000" dirty="0"/>
              <a:t> - телефония, видеоконференции)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Технологии издательского и типографского дела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Технологии параллельных и распределённых вычислений.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33909"/>
            <a:ext cx="9921102" cy="733414"/>
          </a:xfrm>
        </p:spPr>
        <p:txBody>
          <a:bodyPr>
            <a:noAutofit/>
          </a:bodyPr>
          <a:lstStyle/>
          <a:p>
            <a:r>
              <a:rPr lang="ru-RU" sz="3111" b="1" dirty="0"/>
              <a:t>Компьютерные технологии в научных исследованиях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9458" y="777269"/>
            <a:ext cx="9741542" cy="4879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22" dirty="0"/>
              <a:t>Основные направления применения КТ в научных исследованиях: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Сбор, хранение, поиск и выдача научно-технической информации (НТИ).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Подготовка программ НИ, подбор оборудования и экспериментальных устройств.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Математические расчеты.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Решение интеллектуально - логических задач.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Моделирование объектов и процессов.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Управление экспериментальными установками.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Регистрация и ввод в ЭВМ экспериментальных данных.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Обработка одномерных и многомерных (изображения) сигналов.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Обобщение и оценка результатов НИ.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Оформление и представление итогов НИ.</a:t>
            </a:r>
          </a:p>
          <a:p>
            <a:pPr marL="380996" indent="-380996">
              <a:buFont typeface="Arial" panose="020B0604020202020204" pitchFamily="34" charset="0"/>
              <a:buChar char="•"/>
            </a:pPr>
            <a:r>
              <a:rPr lang="ru-RU" sz="2222" dirty="0"/>
              <a:t>Управление научно-исследовательскими работами (НИР).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493" y="-83029"/>
            <a:ext cx="9144000" cy="387091"/>
          </a:xfrm>
        </p:spPr>
        <p:txBody>
          <a:bodyPr>
            <a:normAutofit fontScale="90000"/>
          </a:bodyPr>
          <a:lstStyle/>
          <a:p>
            <a:r>
              <a:rPr lang="ru-RU" dirty="0"/>
              <a:t>КТ при подготовке результатов НИ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449" y="309806"/>
            <a:ext cx="94810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Настольная издательская система, (или DTP) — это совокупность аппаратных и программных средств для подготовки и создания образца печатной продукции, готового к тиражированию.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9454" y="1313261"/>
            <a:ext cx="948105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000" dirty="0"/>
              <a:t>В состав аппаратной части настольно-издательской системы входят: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Мощные ПК с большим объемом оперативной памяти и жесткого диска, с «быстрой» видеокартой;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Устройства ввода информации, такие как сканер, цифровые планшет, фотоаппарат, видеокамера;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Устройства вывода информации — монитор с высокой разрешающей способностью, лазерный принтер.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9453" y="3775473"/>
            <a:ext cx="98010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текстовые редакторы, или процессоры;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графические пакеты программ;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программы верстки;</a:t>
            </a:r>
          </a:p>
          <a:p>
            <a:pPr marL="317497" indent="-317497" hangingPunct="0">
              <a:buFont typeface="Arial" panose="020B0604020202020204" pitchFamily="34" charset="0"/>
              <a:buChar char="•"/>
            </a:pPr>
            <a:r>
              <a:rPr lang="ru-RU" sz="2000" dirty="0"/>
              <a:t>вспомогательное программное обеспечение различного характера и назначения, например, система распознавания текста при сканировании, электронный переводчик, программы для создания и управления шрифтами и др.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9493" y="3570288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Программное обеспечение: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964" y="-138147"/>
            <a:ext cx="9441049" cy="975137"/>
          </a:xfrm>
        </p:spPr>
        <p:txBody>
          <a:bodyPr>
            <a:normAutofit/>
          </a:bodyPr>
          <a:lstStyle/>
          <a:p>
            <a:r>
              <a:rPr lang="ru-RU" sz="3556" b="1" dirty="0"/>
              <a:t>ПО для настольных издательских систем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7964" y="857279"/>
            <a:ext cx="9361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Adobe</a:t>
            </a:r>
            <a:r>
              <a:rPr lang="ru-RU" sz="2000" b="1" dirty="0"/>
              <a:t> </a:t>
            </a:r>
            <a:r>
              <a:rPr lang="ru-RU" sz="2000" b="1" dirty="0" err="1"/>
              <a:t>PageMaker</a:t>
            </a:r>
            <a:r>
              <a:rPr lang="ru-RU" sz="2000" b="1" dirty="0"/>
              <a:t> - </a:t>
            </a:r>
            <a:r>
              <a:rPr lang="ru-RU" sz="2000" dirty="0"/>
              <a:t>популярная програм­ма верстки. легкая в освоении, позволяющая быстро создавать неслож­ные документы профессионального качества.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9476" y="1990737"/>
            <a:ext cx="93610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Adobe</a:t>
            </a:r>
            <a:r>
              <a:rPr lang="ru-RU" sz="2000" b="1" dirty="0"/>
              <a:t> </a:t>
            </a:r>
            <a:r>
              <a:rPr lang="ru-RU" sz="2000" b="1" dirty="0" err="1"/>
              <a:t>FrameMaker</a:t>
            </a:r>
            <a:r>
              <a:rPr lang="ru-RU" sz="2000" b="1" dirty="0"/>
              <a:t> - </a:t>
            </a:r>
            <a:r>
              <a:rPr lang="ru-RU" sz="2000" dirty="0"/>
              <a:t>Программа верстки для создания, в первую очередь, книг технического содержания (документация, учебники, справочники). В программе имеются встроенные табличный редактор, редактор для формул, механизм автоматического создания вспомогательного текста (сносок, оглавления, указателя).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7965" y="3747090"/>
            <a:ext cx="9361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QuarkXPress</a:t>
            </a:r>
            <a:r>
              <a:rPr lang="ru-RU" sz="2000" b="1" dirty="0"/>
              <a:t> - </a:t>
            </a:r>
            <a:r>
              <a:rPr lang="ru-RU" sz="2000" dirty="0"/>
              <a:t>Профессиональная программа верстки цветных изданий: журналов, газет, буклетов, книг с большим количеством иллюстраций.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9476" y="4791050"/>
            <a:ext cx="900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Adobe</a:t>
            </a:r>
            <a:r>
              <a:rPr lang="ru-RU" sz="2000" b="1" dirty="0"/>
              <a:t> </a:t>
            </a:r>
            <a:r>
              <a:rPr lang="ru-RU" sz="2000" b="1" dirty="0" err="1"/>
              <a:t>InDesing</a:t>
            </a:r>
            <a:r>
              <a:rPr lang="ru-RU" sz="2000" b="1" dirty="0"/>
              <a:t> - </a:t>
            </a:r>
            <a:r>
              <a:rPr lang="ru-RU" sz="2000" dirty="0"/>
              <a:t>предназначен для создания профессиональной дизайнерской сложной по исполнению печатной продукции, чаще рекламного характера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/>
          <p:nvPr/>
        </p:nvSpPr>
        <p:spPr>
          <a:xfrm>
            <a:off x="199458" y="-182837"/>
            <a:ext cx="9601067" cy="720079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56" b="1" dirty="0"/>
              <a:t>ПО для настольных издательских систем (продолжение)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2692" y="657256"/>
            <a:ext cx="923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Corel</a:t>
            </a:r>
            <a:r>
              <a:rPr lang="ru-RU" sz="2000" b="1" dirty="0"/>
              <a:t> </a:t>
            </a:r>
            <a:r>
              <a:rPr lang="ru-RU" sz="2000" b="1" dirty="0" err="1"/>
              <a:t>Ventura</a:t>
            </a:r>
            <a:r>
              <a:rPr lang="ru-RU" sz="2000" b="1" dirty="0"/>
              <a:t> - </a:t>
            </a:r>
            <a:r>
              <a:rPr lang="ru-RU" sz="2000" dirty="0"/>
              <a:t>Профессиональная программа верстки для создания публикаций различной сложности. Имеются встроенные табличный и формульный редакторы, корректно работает с цветом.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656" y="1657368"/>
            <a:ext cx="9210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Adobe</a:t>
            </a:r>
            <a:r>
              <a:rPr lang="ru-RU" sz="2000" b="1" dirty="0"/>
              <a:t> </a:t>
            </a:r>
            <a:r>
              <a:rPr lang="ru-RU" sz="2000" b="1" dirty="0" err="1"/>
              <a:t>Illustrator</a:t>
            </a:r>
            <a:r>
              <a:rPr lang="ru-RU" sz="2000" b="1" dirty="0"/>
              <a:t> - </a:t>
            </a:r>
            <a:r>
              <a:rPr lang="ru-RU" sz="2000" dirty="0"/>
              <a:t>Редактор векторной графики, предназначенный для создания изображений, которые используются в полиграфии, в электронных презентациях и </a:t>
            </a:r>
            <a:r>
              <a:rPr lang="ru-RU" sz="2000" dirty="0" err="1"/>
              <a:t>Web</a:t>
            </a:r>
            <a:r>
              <a:rPr lang="ru-RU" sz="2000" dirty="0"/>
              <a:t>-дизайне</a:t>
            </a:r>
          </a:p>
          <a:p>
            <a:pPr algn="just"/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6655" y="2768784"/>
            <a:ext cx="9234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CorelDRAW</a:t>
            </a:r>
            <a:r>
              <a:rPr lang="ru-RU" sz="2000" b="1" dirty="0"/>
              <a:t> - </a:t>
            </a:r>
            <a:r>
              <a:rPr lang="ru-RU" sz="2000" dirty="0"/>
              <a:t>Универсальная, мощная программа-редактор векторной графики, используется в равной степени для создания изображений в промышленном дизайне, для </a:t>
            </a:r>
            <a:r>
              <a:rPr lang="ru-RU" sz="2000" dirty="0" err="1"/>
              <a:t>Web</a:t>
            </a:r>
            <a:r>
              <a:rPr lang="ru-RU" sz="2000" dirty="0"/>
              <a:t>-страниц, в разработке рекламной продукции и в подготовке публикаций.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389" y="4124308"/>
            <a:ext cx="92346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Adobe</a:t>
            </a:r>
            <a:r>
              <a:rPr lang="ru-RU" sz="2000" b="1" dirty="0"/>
              <a:t> </a:t>
            </a:r>
            <a:r>
              <a:rPr lang="ru-RU" sz="2000" b="1" dirty="0" err="1"/>
              <a:t>Photoshop</a:t>
            </a:r>
            <a:r>
              <a:rPr lang="ru-RU" sz="2000" b="1" dirty="0"/>
              <a:t> - </a:t>
            </a:r>
            <a:r>
              <a:rPr lang="ru-RU" sz="2000" dirty="0"/>
              <a:t>Популярнейший редактор пиксельной графики, который предлагает практически все возможности по обработке сканированной графики и созданию сложных изобразительных монтажей.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657" y="5337775"/>
            <a:ext cx="39276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/>
              <a:t>MathType</a:t>
            </a:r>
            <a:r>
              <a:rPr lang="ru-RU" sz="2000" b="1" dirty="0"/>
              <a:t> - </a:t>
            </a:r>
            <a:r>
              <a:rPr lang="ru-RU" sz="2000" dirty="0"/>
              <a:t>Редактор формул</a:t>
            </a: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508000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  <a:r>
              <a:rPr lang="en-US" altLang="ru-RU" sz="3111"/>
              <a:t> Часть</a:t>
            </a:r>
            <a:r>
              <a:rPr lang="ru-RU" altLang="ru-RU" sz="3111"/>
              <a:t> 2.</a:t>
            </a:r>
          </a:p>
          <a:p>
            <a:r>
              <a:rPr lang="ru-RU" altLang="ru-RU"/>
              <a:t>Понятие информационных технологий обучения (ИТО). Классификация ИТО.  Тренировочные программы. Обучающие программы. Системы поиска информации. Моделирующие программы. Микромиры. Инструментальные средства познавательного характера. Инструментальные средства универсального характера.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19289" y="13787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3111" b="1"/>
              <a:t>	Информационные технологии обучения (ИТО):</a:t>
            </a:r>
          </a:p>
          <a:p>
            <a:r>
              <a:rPr lang="ru-RU" altLang="ru-RU" sz="2444" b="1"/>
              <a:t>CAI - </a:t>
            </a:r>
            <a:r>
              <a:rPr lang="ru-RU" altLang="ru-RU" sz="2444"/>
              <a:t>Computer Aided Instruction - Компьютерное программированное обучение;</a:t>
            </a:r>
          </a:p>
          <a:p>
            <a:r>
              <a:rPr lang="ru-RU" altLang="ru-RU" sz="2444" b="1"/>
              <a:t>CAL - </a:t>
            </a:r>
            <a:r>
              <a:rPr lang="ru-RU" altLang="ru-RU" sz="2444"/>
              <a:t>Computer Aided Learning - Изучение с помощью компьютера;</a:t>
            </a:r>
          </a:p>
          <a:p>
            <a:r>
              <a:rPr lang="ru-RU" altLang="ru-RU" sz="2444" b="1"/>
              <a:t>CBL - </a:t>
            </a:r>
            <a:r>
              <a:rPr lang="ru-RU" altLang="ru-RU" sz="2444"/>
              <a:t>Computer Based Learning - Изучение на базе компьютера;</a:t>
            </a:r>
          </a:p>
          <a:p>
            <a:r>
              <a:rPr lang="ru-RU" altLang="ru-RU" sz="2444" b="1"/>
              <a:t>CBT - </a:t>
            </a:r>
            <a:r>
              <a:rPr lang="ru-RU" altLang="ru-RU" sz="2444"/>
              <a:t>Computer Based Training - Обучение на базе компьютера;</a:t>
            </a:r>
          </a:p>
          <a:p>
            <a:r>
              <a:rPr lang="ru-RU" altLang="ru-RU" sz="2444" b="1"/>
              <a:t>CAA - </a:t>
            </a:r>
            <a:r>
              <a:rPr lang="ru-RU" altLang="ru-RU" sz="2444"/>
              <a:t>Computer Aided Assessment – Оценивание с помощью компьютера;</a:t>
            </a:r>
          </a:p>
          <a:p>
            <a:r>
              <a:rPr lang="ru-RU" altLang="ru-RU" sz="2444" b="1"/>
              <a:t>CMC - </a:t>
            </a:r>
            <a:r>
              <a:rPr lang="ru-RU" altLang="ru-RU" sz="2444"/>
              <a:t>Computer Mediated Communications - Компьютерные коммуникации.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519289" y="85754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>
              <a:solidFill>
                <a:schemeClr val="tx1"/>
              </a:solidFill>
            </a:endParaRPr>
          </a:p>
          <a:p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Компьютерное программированное обучение (</a:t>
            </a:r>
            <a:r>
              <a:rPr lang="ru-RU" altLang="ru-RU" b="1">
                <a:solidFill>
                  <a:schemeClr val="tx1"/>
                </a:solidFill>
              </a:rPr>
              <a:t>CAI - </a:t>
            </a:r>
            <a:r>
              <a:rPr lang="ru-RU" altLang="ru-RU">
                <a:solidFill>
                  <a:schemeClr val="tx1"/>
                </a:solidFill>
              </a:rPr>
              <a:t>Computer Aided Instruction) — это технология, в которой реализован механизм программированного обучения с помощью соответствующих компьютерных программ.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508000" y="617656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altLang="ru-RU"/>
          </a:p>
          <a:p>
            <a:endParaRPr lang="ru-RU" altLang="ru-RU"/>
          </a:p>
          <a:p>
            <a:pPr>
              <a:buFont typeface="Arial" panose="020B0604020202020204" pitchFamily="34" charset="0"/>
              <a:buNone/>
            </a:pPr>
            <a:r>
              <a:rPr lang="ru-RU" altLang="ru-RU" sz="3111"/>
              <a:t>	Изучение с помощью компьютера (</a:t>
            </a:r>
            <a:r>
              <a:rPr lang="ru-RU" altLang="ru-RU" sz="3111" b="1"/>
              <a:t>CAL - </a:t>
            </a:r>
            <a:r>
              <a:rPr lang="ru-RU" altLang="ru-RU" sz="3111"/>
              <a:t>Computer Aided Learning) предполагает самостоятельную работу обучаемого по изучению нового материала с помощью различных технологических средств: традиционных — учебников, аудио- и видеозаписей и т.п., а также и компьютерных.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9511" y="57189"/>
            <a:ext cx="8480942" cy="5427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sz="2667" dirty="0"/>
              <a:t>Областями применения информационных технологий стали практически все сферы жизни: государственное и муниципальное управление, экономика, хозяйственная деятельность, промышленность, строительство, транспорт, связь, оборона, научные исследования, образование, медицина, сфера развлечений и досуга.</a:t>
            </a:r>
          </a:p>
          <a:p>
            <a:pPr algn="just" hangingPunct="0"/>
            <a:r>
              <a:rPr lang="ru-RU" sz="2667" dirty="0"/>
              <a:t>Областями применения информационных технологий являются такие услуги, как связь и развлечения, системы поддержки деятельности в управленческой, производственной, научной, коммерческой и других сферах, потребительская электроника, например, аудио и видеосистемы.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39561" y="698089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3111"/>
              <a:t>	Изучение на базе компьютера (</a:t>
            </a:r>
            <a:r>
              <a:rPr lang="ru-RU" altLang="ru-RU" sz="3111" b="1"/>
              <a:t>CBL - </a:t>
            </a:r>
            <a:r>
              <a:rPr lang="ru-RU" altLang="ru-RU" sz="3111"/>
              <a:t>Computer Based Learning) предполагает использование преимущественно программных средств, обеспечивающих эффективную самостоятельную работу обучаемых.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39561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2889" dirty="0"/>
              <a:t>	Обучение на базе компьютера (</a:t>
            </a:r>
            <a:r>
              <a:rPr lang="ru-RU" altLang="ru-RU" sz="2889" b="1" dirty="0"/>
              <a:t>CBT - </a:t>
            </a:r>
            <a:r>
              <a:rPr lang="ru-RU" altLang="ru-RU" sz="2889" dirty="0" err="1"/>
              <a:t>Computer</a:t>
            </a:r>
            <a:r>
              <a:rPr lang="ru-RU" altLang="ru-RU" sz="2889" dirty="0"/>
              <a:t> </a:t>
            </a:r>
            <a:r>
              <a:rPr lang="ru-RU" altLang="ru-RU" sz="2889" dirty="0" err="1"/>
              <a:t>Based</a:t>
            </a:r>
            <a:r>
              <a:rPr lang="ru-RU" altLang="ru-RU" sz="2889" dirty="0"/>
              <a:t> </a:t>
            </a:r>
            <a:r>
              <a:rPr lang="ru-RU" altLang="ru-RU" sz="2889" dirty="0" err="1"/>
              <a:t>Training</a:t>
            </a:r>
            <a:r>
              <a:rPr lang="ru-RU" altLang="ru-RU" sz="2889" dirty="0"/>
              <a:t>)  - в данной технологии предполагается использование, в основном, программных средств обучения и подразумеваются всевозможные формы передачи знаний обучаемому (как с участием </a:t>
            </a:r>
            <a:r>
              <a:rPr lang="ru-RU" altLang="ru-RU" sz="2889" dirty="0" err="1"/>
              <a:t>педагога,так</a:t>
            </a:r>
            <a:r>
              <a:rPr lang="ru-RU" altLang="ru-RU" sz="2889" dirty="0"/>
              <a:t> и без него). Данная технология, по существу, пересекается с вышеназванными.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519289" y="53792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529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  <a:r>
              <a:rPr lang="ru-RU" altLang="ru-RU" sz="3111"/>
              <a:t>Оценивание с помощью компьютера (</a:t>
            </a:r>
            <a:r>
              <a:rPr lang="ru-RU" altLang="ru-RU" sz="3111" b="1"/>
              <a:t>CAA - </a:t>
            </a:r>
            <a:r>
              <a:rPr lang="ru-RU" altLang="ru-RU" sz="3111"/>
              <a:t>Computer Aided Assessment) – это передача знаний при наличии специальной компьютерной системы оценки качества усвоения знаний. Данная технология входит составным элементом в другие технологии.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519289" y="617656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2889"/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2889"/>
              <a:t>	</a:t>
            </a:r>
            <a:r>
              <a:rPr lang="ru-RU" altLang="ru-RU" sz="3111"/>
              <a:t>Компьютерные коммуникации (</a:t>
            </a:r>
            <a:r>
              <a:rPr lang="ru-RU" altLang="ru-RU" sz="3111" b="1"/>
              <a:t>CMC - </a:t>
            </a:r>
            <a:r>
              <a:rPr lang="ru-RU" altLang="ru-RU" sz="3111"/>
              <a:t>Computer Mediated Communications) обеспечивают процесс передачи знаний и обратную связь. Данная технология является неотъемлемой составляющей всех вышеперечисленных технологий, когда речь идет об использовании локальных, региональных и других компьютерных сетей. 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508000" y="298039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734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/>
              <a:t>	Программное обеспечение в ИТО:</a:t>
            </a:r>
          </a:p>
          <a:p>
            <a:r>
              <a:rPr lang="ru-RU" altLang="ru-RU"/>
              <a:t>Обучающие программы;</a:t>
            </a:r>
          </a:p>
          <a:p>
            <a:r>
              <a:rPr lang="ru-RU" altLang="ru-RU"/>
              <a:t>Контролирующие программы;</a:t>
            </a:r>
          </a:p>
          <a:p>
            <a:r>
              <a:rPr lang="ru-RU" altLang="ru-RU"/>
              <a:t>Тренировочные программы;</a:t>
            </a:r>
          </a:p>
          <a:p>
            <a:r>
              <a:rPr lang="ru-RU" altLang="ru-RU"/>
              <a:t>Системы для поиска информации;</a:t>
            </a:r>
          </a:p>
          <a:p>
            <a:r>
              <a:rPr lang="ru-RU" altLang="ru-RU"/>
              <a:t>Моделирующие программы;</a:t>
            </a:r>
          </a:p>
          <a:p>
            <a:r>
              <a:rPr lang="ru-RU" altLang="ru-RU"/>
              <a:t>Микромиры;</a:t>
            </a:r>
          </a:p>
          <a:p>
            <a:r>
              <a:rPr lang="ru-RU" altLang="ru-RU"/>
              <a:t>Инструментальные средства познавательного характера;</a:t>
            </a:r>
          </a:p>
          <a:p>
            <a:r>
              <a:rPr lang="ru-RU" altLang="ru-RU"/>
              <a:t>Инструментальные средства универсального характера.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508000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Обучающие программы – предназначены для изучения новых концепций и процессов (например, электронный учебник).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519289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>
          <a:xfrm>
            <a:off x="359833" y="1190625"/>
            <a:ext cx="9144000" cy="4190707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Контролирующие программы – предназначены для контроля изучения новых концепций и процессов в той или иной области (например, дружественная система самоконтроля оценки качества усвоения знаний).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>
          <a:xfrm>
            <a:off x="508000" y="53792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Тренировочные программы - предназначены для закрепления изученного материала (например, система тестирования, входящая в электронный учебник).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519289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144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3111"/>
              <a:t>	Системы для поиска информации – представляют собой хранящиеся в структурированном виде знания (информацию) и позволяют обучаемому искать и просматривать необходимую информацию по запросу (например, СУБД (в том числе и сетевые), электронные словари, энциклопедии и т.п.).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508000" y="53792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Моделирующие программы – моделирование экспериментов, воображаемой или реальной жизненной ситуации.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-63205"/>
            <a:ext cx="8297333" cy="6004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Компоненты КИС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3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287670" y="850034"/>
            <a:ext cx="6865281" cy="4402668"/>
            <a:chOff x="0" y="0"/>
            <a:chExt cx="6411686" cy="4949372"/>
          </a:xfrm>
        </p:grpSpPr>
        <p:sp>
          <p:nvSpPr>
            <p:cNvPr id="6" name="Овал 5"/>
            <p:cNvSpPr/>
            <p:nvPr/>
          </p:nvSpPr>
          <p:spPr>
            <a:xfrm>
              <a:off x="696686" y="48986"/>
              <a:ext cx="5616575" cy="41767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endParaRPr lang="ru-RU" sz="2000"/>
            </a:p>
          </p:txBody>
        </p:sp>
        <p:sp>
          <p:nvSpPr>
            <p:cNvPr id="7" name="Цилиндр 6"/>
            <p:cNvSpPr/>
            <p:nvPr/>
          </p:nvSpPr>
          <p:spPr>
            <a:xfrm>
              <a:off x="2302329" y="1045029"/>
              <a:ext cx="1800225" cy="1108075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СУБЗ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8" name="TextBox 5"/>
            <p:cNvSpPr txBox="1"/>
            <p:nvPr/>
          </p:nvSpPr>
          <p:spPr>
            <a:xfrm>
              <a:off x="827302" y="2666902"/>
              <a:ext cx="1800225" cy="3028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fontAlgn="base"/>
              <a:r>
                <a:rPr lang="en-US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OLAP -Server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3575906" y="2656017"/>
              <a:ext cx="1800225" cy="3340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fontAlgn="base"/>
              <a:r>
                <a:rPr lang="en-US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OLTP -Server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Цилиндр 9"/>
            <p:cNvSpPr/>
            <p:nvPr/>
          </p:nvSpPr>
          <p:spPr>
            <a:xfrm>
              <a:off x="1975757" y="3869872"/>
              <a:ext cx="2880995" cy="1079500"/>
            </a:xfrm>
            <a:prstGeom prst="can">
              <a:avLst>
                <a:gd name="adj" fmla="val 3757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СУБД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702119" y="3374448"/>
              <a:ext cx="2590552" cy="33566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Хранилище данных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Двойная стрелка влево/вверх 11"/>
            <p:cNvSpPr/>
            <p:nvPr/>
          </p:nvSpPr>
          <p:spPr>
            <a:xfrm rot="16200000">
              <a:off x="3646715" y="2002971"/>
              <a:ext cx="648970" cy="626745"/>
            </a:xfrm>
            <a:prstGeom prst="leftUpArrow">
              <a:avLst>
                <a:gd name="adj1" fmla="val 16331"/>
                <a:gd name="adj2" fmla="val 19220"/>
                <a:gd name="adj3" fmla="val 29335"/>
              </a:avLst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13" name="Двойная стрелка влево/вверх 12"/>
            <p:cNvSpPr/>
            <p:nvPr/>
          </p:nvSpPr>
          <p:spPr>
            <a:xfrm rot="10800000">
              <a:off x="1513114" y="1828800"/>
              <a:ext cx="790575" cy="720725"/>
            </a:xfrm>
            <a:prstGeom prst="leftUpArrow">
              <a:avLst>
                <a:gd name="adj1" fmla="val 17456"/>
                <a:gd name="adj2" fmla="val 25000"/>
                <a:gd name="adj3" fmla="val 25000"/>
              </a:avLst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14" name="Штриховая стрелка вправо 13"/>
            <p:cNvSpPr/>
            <p:nvPr/>
          </p:nvSpPr>
          <p:spPr>
            <a:xfrm rot="5400000">
              <a:off x="2174421" y="3116037"/>
              <a:ext cx="428625" cy="247650"/>
            </a:xfrm>
            <a:prstGeom prst="striped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15" name="Штриховая стрелка вправо 14"/>
            <p:cNvSpPr/>
            <p:nvPr/>
          </p:nvSpPr>
          <p:spPr>
            <a:xfrm rot="5400000">
              <a:off x="3861707" y="3453494"/>
              <a:ext cx="1200150" cy="350837"/>
            </a:xfrm>
            <a:prstGeom prst="striped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16" name="Штриховая стрелка вправо 15"/>
            <p:cNvSpPr/>
            <p:nvPr/>
          </p:nvSpPr>
          <p:spPr>
            <a:xfrm rot="5400000">
              <a:off x="2041072" y="3750128"/>
              <a:ext cx="381000" cy="207645"/>
            </a:xfrm>
            <a:prstGeom prst="striped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0" y="1355272"/>
              <a:ext cx="1403350" cy="6350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Управление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документами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4920343" y="97972"/>
              <a:ext cx="1364161" cy="8636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Поддержка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принятия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решений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5192486" y="1502229"/>
              <a:ext cx="1219200" cy="6489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Управление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проектами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4991100" y="3042558"/>
              <a:ext cx="1387929" cy="56832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/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Специальные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приложения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75557" y="206829"/>
              <a:ext cx="1421765" cy="57658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Бизнес</a:t>
              </a:r>
              <a:r>
                <a:rPr lang="ru-RU" sz="1222">
                  <a:solidFill>
                    <a:srgbClr val="FFFFFF"/>
                  </a:solidFill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анализ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656114" y="0"/>
              <a:ext cx="1793240" cy="53784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fontAlgn="base"/>
              <a:r>
                <a:rPr lang="ru-RU" sz="1222" b="1">
                  <a:solidFill>
                    <a:srgbClr val="943634"/>
                  </a:solidFill>
                  <a:ea typeface="Times New Roman" panose="02020603050405020304"/>
                  <a:cs typeface="Times New Roman" panose="02020603050405020304"/>
                </a:rPr>
                <a:t>Коммуникации</a:t>
              </a:r>
              <a:endParaRPr lang="ru-RU" sz="1333"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23" name="Двойная стрелка влево/вправо 22"/>
            <p:cNvSpPr/>
            <p:nvPr/>
          </p:nvSpPr>
          <p:spPr>
            <a:xfrm>
              <a:off x="1349829" y="1453243"/>
              <a:ext cx="989330" cy="288925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24" name="Двойная стрелка влево/вправо 23"/>
            <p:cNvSpPr/>
            <p:nvPr/>
          </p:nvSpPr>
          <p:spPr>
            <a:xfrm rot="1438488">
              <a:off x="1796143" y="604158"/>
              <a:ext cx="1223962" cy="288925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25" name="Двойная стрелка влево/вправо 24"/>
            <p:cNvSpPr/>
            <p:nvPr/>
          </p:nvSpPr>
          <p:spPr>
            <a:xfrm rot="20380233">
              <a:off x="3755572" y="604158"/>
              <a:ext cx="1223962" cy="288925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26" name="Двойная стрелка влево/вправо 25"/>
            <p:cNvSpPr/>
            <p:nvPr/>
          </p:nvSpPr>
          <p:spPr>
            <a:xfrm rot="836079">
              <a:off x="4060372" y="1513115"/>
              <a:ext cx="1085850" cy="271145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  <p:sp>
          <p:nvSpPr>
            <p:cNvPr id="27" name="Двойная стрелка влево/вправо 26"/>
            <p:cNvSpPr/>
            <p:nvPr/>
          </p:nvSpPr>
          <p:spPr>
            <a:xfrm rot="1550733">
              <a:off x="3978729" y="2149929"/>
              <a:ext cx="2208663" cy="288925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ru-RU" sz="2000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599722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/>
              <a:t>	</a:t>
            </a:r>
            <a:r>
              <a:rPr lang="ru-RU" altLang="ru-RU" sz="3111"/>
              <a:t>Микромиры - это особые узкоспециализированные программы для создания на компьютере специальной среды, предназначенной для исследования некоторой проблемы (например, язык Лого (англ. Logo) .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3111"/>
              <a:t>	Язык </a:t>
            </a:r>
            <a:r>
              <a:rPr lang="en-US" altLang="ru-RU" sz="3111"/>
              <a:t>Logo</a:t>
            </a:r>
            <a:r>
              <a:rPr lang="ru-RU" altLang="ru-RU" sz="3111"/>
              <a:t> создан для обучения детей дошкольного и младшего школьного возраста основным концепциям программирования (рекурсии, расширяемости и пр.).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439561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45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Инструментальные средства познавательного характера - основаны на принципе конструктора (например, экспертные системы, которые позволяют строить концепции по предлагаемым системой правилам).  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>
          <a:xfrm>
            <a:off x="519289" y="53792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образовании</a:t>
            </a:r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3111"/>
              <a:t>	Инструментальные средства универсального характера не являются специальными и предназначены для оказания поддержки учебного процесса (текстовые процессоры, электронные таблицы, базы данных, графические редакторы, средства для создания компьютерных презентаций и т.п.). 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7782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ru-RU" dirty="0"/>
              <a:t>	</a:t>
            </a:r>
            <a:r>
              <a:rPr lang="en-US" altLang="ru-RU" sz="3111" dirty="0"/>
              <a:t> </a:t>
            </a:r>
            <a:r>
              <a:rPr lang="en-US" altLang="ru-RU" sz="3111" dirty="0" err="1"/>
              <a:t>Часть</a:t>
            </a:r>
            <a:r>
              <a:rPr lang="ru-RU" altLang="ru-RU" sz="3111" dirty="0"/>
              <a:t> 4.</a:t>
            </a:r>
          </a:p>
          <a:p>
            <a:r>
              <a:rPr lang="ru-RU" altLang="ru-RU" dirty="0"/>
              <a:t>Понятие информационного поиска и поисковых систем. Популярные поисковые системы. Поисковая машина (поисковый движок).  Поисковый робот. Полнотекстовый поиск. Поиск по метаданным. Понятие поискового спама. Основные виды поискового спама (популярные слова в тегах, накачка текста ключевыми словами, невидимый текст, ссылочный спам, </a:t>
            </a:r>
            <a:r>
              <a:rPr lang="ru-RU" altLang="ru-RU" dirty="0" err="1"/>
              <a:t>дорвеи</a:t>
            </a:r>
            <a:r>
              <a:rPr lang="ru-RU" altLang="ru-RU" dirty="0"/>
              <a:t>, генераторы </a:t>
            </a:r>
            <a:r>
              <a:rPr lang="ru-RU" altLang="ru-RU" dirty="0" err="1"/>
              <a:t>дорвеев</a:t>
            </a:r>
            <a:r>
              <a:rPr lang="ru-RU" altLang="ru-RU" dirty="0"/>
              <a:t>, маскировка или </a:t>
            </a:r>
            <a:r>
              <a:rPr lang="ru-RU" altLang="ru-RU" dirty="0" err="1"/>
              <a:t>клоакинг</a:t>
            </a:r>
            <a:r>
              <a:rPr lang="ru-RU" altLang="ru-RU" dirty="0"/>
              <a:t>). Понятие </a:t>
            </a:r>
            <a:r>
              <a:rPr lang="ru-RU" altLang="ru-RU" dirty="0" err="1"/>
              <a:t>пессимизации</a:t>
            </a:r>
            <a:r>
              <a:rPr lang="ru-RU" altLang="ru-RU" dirty="0"/>
              <a:t>. </a:t>
            </a:r>
          </a:p>
          <a:p>
            <a:endParaRPr lang="ru-RU" alt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519289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78851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 fontScale="92500"/>
          </a:bodyPr>
          <a:lstStyle/>
          <a:p>
            <a:r>
              <a:rPr lang="ru-RU" altLang="ru-RU" sz="3111" b="1"/>
              <a:t>Информационный поиск (англ. Information retrieval)</a:t>
            </a:r>
            <a:r>
              <a:rPr lang="ru-RU" altLang="ru-RU" sz="3111"/>
              <a:t> — это процесс поиска неструктурированной документальной информации и наука об этом поиске.</a:t>
            </a:r>
          </a:p>
          <a:p>
            <a:endParaRPr lang="ru-RU" altLang="ru-RU" sz="3111"/>
          </a:p>
          <a:p>
            <a:r>
              <a:rPr lang="ru-RU" altLang="ru-RU" sz="3111"/>
              <a:t>Термин </a:t>
            </a:r>
            <a:r>
              <a:rPr lang="ru-RU" altLang="ru-RU" sz="3111" b="1"/>
              <a:t>«информационный поиск» </a:t>
            </a:r>
            <a:r>
              <a:rPr lang="ru-RU" altLang="ru-RU" sz="3111"/>
              <a:t>был впервые введён Кельвином Муром в 1948 г. в его докторской диссертации, опубликован и употребляется в литературе с 1950 г.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439561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79875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/>
          </a:bodyPr>
          <a:lstStyle/>
          <a:p>
            <a:r>
              <a:rPr lang="ru-RU" altLang="ru-RU" sz="2889" b="1"/>
              <a:t>Поиск информации</a:t>
            </a:r>
            <a:r>
              <a:rPr lang="ru-RU" altLang="ru-RU" sz="2889"/>
              <a:t> – это процесс выявления в некотором множестве документов (текстов) подмножества документов (текстов), т.е. всех тех документов, которые посвящены указанной теме (предмету) и удовлетворяют заранее определенному условию поиска (</a:t>
            </a:r>
            <a:r>
              <a:rPr lang="ru-RU" altLang="ru-RU" sz="2889" b="1"/>
              <a:t>поисковому запросу</a:t>
            </a:r>
            <a:r>
              <a:rPr lang="ru-RU" altLang="ru-RU" sz="2889"/>
              <a:t>) или содержат необходимые , соответствующие информационной потребности, факты, сведения, данные.</a:t>
            </a:r>
          </a:p>
          <a:p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0899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/>
          </a:bodyPr>
          <a:lstStyle/>
          <a:p>
            <a:r>
              <a:rPr lang="ru-RU" altLang="ru-RU" sz="3111" b="1"/>
              <a:t>Поисковый запрос</a:t>
            </a:r>
            <a:r>
              <a:rPr lang="ru-RU" altLang="ru-RU" sz="3111"/>
              <a:t> — исходная информация для осуществления поиска с помощью поисковой системы.</a:t>
            </a:r>
          </a:p>
          <a:p>
            <a:endParaRPr lang="ru-RU" altLang="ru-RU" sz="3111"/>
          </a:p>
          <a:p>
            <a:r>
              <a:rPr lang="ru-RU" altLang="ru-RU" sz="3111"/>
              <a:t>Формат поискового запроса зависит как от устройства поисковой системы, так и от типа информации для поиска.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>
          <a:xfrm>
            <a:off x="519289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1923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3111" b="1"/>
              <a:t>Поисковая система</a:t>
            </a:r>
            <a:r>
              <a:rPr lang="ru-RU" altLang="ru-RU" sz="3111"/>
              <a:t> — программно-аппаратный комплекс с веб-интерфейсом, предоставляющий возможность поиска информации в Интернете. </a:t>
            </a:r>
          </a:p>
          <a:p>
            <a:endParaRPr lang="ru-RU" altLang="ru-RU" sz="3111"/>
          </a:p>
          <a:p>
            <a:r>
              <a:rPr lang="ru-RU" altLang="ru-RU" sz="3111"/>
              <a:t>Программной частью </a:t>
            </a:r>
            <a:r>
              <a:rPr lang="ru-RU" altLang="ru-RU" sz="3111" b="1"/>
              <a:t>поисковой системы</a:t>
            </a:r>
            <a:r>
              <a:rPr lang="ru-RU" altLang="ru-RU" sz="3111"/>
              <a:t> является </a:t>
            </a:r>
            <a:r>
              <a:rPr lang="ru-RU" altLang="ru-RU" sz="3111" b="1"/>
              <a:t>поисковая машина (поисковый движок)</a:t>
            </a:r>
            <a:r>
              <a:rPr lang="ru-RU" altLang="ru-RU" sz="3111"/>
              <a:t> — комплекс программ, обеспечивающий функциональность поисковой системы и являющийся коммерческой тайной компании-разработчика </a:t>
            </a:r>
            <a:r>
              <a:rPr lang="ru-RU" altLang="ru-RU" sz="3111" b="1"/>
              <a:t>поисковой системы</a:t>
            </a:r>
            <a:r>
              <a:rPr lang="ru-RU" altLang="ru-RU" sz="3111"/>
              <a:t>.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>
          <a:xfrm>
            <a:off x="508000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77827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3111" b="1" dirty="0"/>
              <a:t>		Виды поиска:</a:t>
            </a:r>
          </a:p>
          <a:p>
            <a:pPr marL="571494" indent="-571494">
              <a:defRPr/>
            </a:pPr>
            <a:r>
              <a:rPr lang="ru-RU" b="1" dirty="0"/>
              <a:t>Полнотекстовый поиск</a:t>
            </a:r>
            <a:r>
              <a:rPr lang="ru-RU" dirty="0"/>
              <a:t> проводится по всему содержимому документа;</a:t>
            </a:r>
          </a:p>
          <a:p>
            <a:pPr marL="571494" indent="-571494">
              <a:defRPr/>
            </a:pPr>
            <a:r>
              <a:rPr lang="ru-RU" b="1" dirty="0"/>
              <a:t>Поиск по метаданным</a:t>
            </a:r>
            <a:r>
              <a:rPr lang="ru-RU" dirty="0"/>
              <a:t> — это поиск по неким атрибутам документа (например, название документа, электронный адрес (URL) документа, дата создания, размер, автор, язык и т. д.;</a:t>
            </a:r>
          </a:p>
          <a:p>
            <a:pPr marL="571494" indent="-571494">
              <a:defRPr/>
            </a:pPr>
            <a:r>
              <a:rPr lang="ru-RU" b="1" dirty="0"/>
              <a:t>Поиск изображений</a:t>
            </a:r>
            <a:r>
              <a:rPr lang="ru-RU" dirty="0"/>
              <a:t> — поиск по содержанию изображения;</a:t>
            </a:r>
          </a:p>
          <a:p>
            <a:pPr marL="571494" indent="-571494">
              <a:defRPr/>
            </a:pPr>
            <a:r>
              <a:rPr lang="ru-RU" b="1" dirty="0"/>
              <a:t>Поиск видео-файлов и т.п.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519289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3111" b="1"/>
              <a:t>	Классификация поиска по области поиска: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sz="3111"/>
          </a:p>
          <a:p>
            <a:r>
              <a:rPr lang="ru-RU" altLang="ru-RU" b="1"/>
              <a:t>Локальный поиск</a:t>
            </a:r>
            <a:r>
              <a:rPr lang="ru-RU" altLang="ru-RU"/>
              <a:t> - поиск информации по какой-либо части всемирной сети, например по одному или нескольким сайтам, либо по локальной сети.</a:t>
            </a:r>
          </a:p>
          <a:p>
            <a:endParaRPr lang="ru-RU" altLang="ru-RU"/>
          </a:p>
          <a:p>
            <a:r>
              <a:rPr lang="ru-RU" altLang="ru-RU" b="1"/>
              <a:t>Глобальный поиск</a:t>
            </a:r>
            <a:r>
              <a:rPr lang="ru-RU" altLang="ru-RU"/>
              <a:t> - поиск информации по всей сети Интернета либо по значительной её части.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/>
              <a:t>	Представителями таких поисковых машин являются Google, Yahoo и т. д.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599722" y="457495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sz="3556" dirty="0">
                <a:sym typeface="+mn-ea"/>
              </a:rPr>
              <a:t>Информационные системы и технологии в научных исследованиях</a:t>
            </a:r>
            <a:endParaRPr lang="ru-RU" altLang="ru-RU" sz="3556" dirty="0">
              <a:solidFill>
                <a:schemeClr val="tx1"/>
              </a:solidFill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Информационные технологии классифицируются: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pPr eaLnBrk="1" hangingPunct="1"/>
            <a:r>
              <a:rPr lang="ru-RU" altLang="ru-RU">
                <a:solidFill>
                  <a:schemeClr val="tx1"/>
                </a:solidFill>
              </a:rPr>
              <a:t>по типу обрабатываемой информации;</a:t>
            </a:r>
          </a:p>
          <a:p>
            <a:pPr eaLnBrk="1" hangingPunct="1"/>
            <a:r>
              <a:rPr lang="ru-RU" altLang="ru-RU">
                <a:solidFill>
                  <a:schemeClr val="tx1"/>
                </a:solidFill>
              </a:rPr>
              <a:t>по типу пользовательского интерфейса;</a:t>
            </a:r>
          </a:p>
          <a:p>
            <a:pPr eaLnBrk="1" hangingPunct="1"/>
            <a:r>
              <a:rPr lang="ru-RU" altLang="ru-RU">
                <a:solidFill>
                  <a:schemeClr val="tx1"/>
                </a:solidFill>
              </a:rPr>
              <a:t>по степени взаимодействия.</a:t>
            </a:r>
          </a:p>
          <a:p>
            <a:pPr eaLnBrk="1" hangingPunct="1"/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4995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3764433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3111" b="1"/>
              <a:t>	 </a:t>
            </a:r>
            <a:r>
              <a:rPr lang="ru-RU" altLang="ru-RU" b="1">
                <a:solidFill>
                  <a:schemeClr val="tx1"/>
                </a:solidFill>
              </a:rPr>
              <a:t>Методы поиска:</a:t>
            </a: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3111"/>
          </a:p>
          <a:p>
            <a:r>
              <a:rPr lang="ru-RU" altLang="ru-RU" sz="2889" b="1" i="1"/>
              <a:t>Адресный поиск - </a:t>
            </a:r>
            <a:r>
              <a:rPr lang="ru-RU" altLang="ru-RU" sz="2889"/>
              <a:t>поиск документов по чисто формальным признакам, указанным в запросе (по электронному адресу документа, по имени его создателя, по дате создания и т.п.).</a:t>
            </a:r>
          </a:p>
          <a:p>
            <a:endParaRPr lang="ru-RU" altLang="ru-RU" sz="2889"/>
          </a:p>
          <a:p>
            <a:r>
              <a:rPr lang="ru-RU" altLang="ru-RU" sz="2889" b="1" i="1"/>
              <a:t>Семантический поиск - </a:t>
            </a:r>
            <a:r>
              <a:rPr lang="ru-RU" altLang="ru-RU" sz="2889"/>
              <a:t>поиск документов по их содержанию.</a:t>
            </a:r>
          </a:p>
          <a:p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>
          <a:xfrm>
            <a:off x="519289" y="457495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508000" y="1590440"/>
            <a:ext cx="9144000" cy="4001088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3111" b="1"/>
              <a:t>	 </a:t>
            </a:r>
            <a:r>
              <a:rPr lang="ru-RU" altLang="ru-RU" b="1">
                <a:solidFill>
                  <a:schemeClr val="tx1"/>
                </a:solidFill>
              </a:rPr>
              <a:t>Запрос и объект запроса:</a:t>
            </a:r>
            <a:endParaRPr lang="ru-RU" altLang="ru-RU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3111"/>
          </a:p>
          <a:p>
            <a:r>
              <a:rPr lang="ru-RU" altLang="ru-RU" sz="2889" b="1"/>
              <a:t>Запрос</a:t>
            </a:r>
            <a:r>
              <a:rPr lang="ru-RU" altLang="ru-RU" sz="2889"/>
              <a:t> — это формализованный способ выражения информационных потребностей пользователем системы. </a:t>
            </a:r>
          </a:p>
          <a:p>
            <a:endParaRPr lang="ru-RU" altLang="ru-RU" sz="2889"/>
          </a:p>
          <a:p>
            <a:r>
              <a:rPr lang="ru-RU" altLang="ru-RU" sz="2889" b="1"/>
              <a:t>Объект запроса</a:t>
            </a:r>
            <a:r>
              <a:rPr lang="ru-RU" altLang="ru-RU" sz="2889"/>
              <a:t> — это информационная сущность, которая хранится в базе автоматизированной системы поиска, т.е. то, что необходимо найти: текстовый документ, аудио-файл, видео-файл и т.п.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>
          <a:xfrm>
            <a:off x="519289" y="298039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7043" name="Содержимое 2"/>
          <p:cNvSpPr>
            <a:spLocks noGrp="1"/>
          </p:cNvSpPr>
          <p:nvPr>
            <p:ph idx="1"/>
          </p:nvPr>
        </p:nvSpPr>
        <p:spPr>
          <a:xfrm>
            <a:off x="520348" y="1190626"/>
            <a:ext cx="9144000" cy="4001088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</a:p>
          <a:p>
            <a:pPr lvl="2"/>
            <a:r>
              <a:rPr lang="en-US" altLang="ru-RU" sz="2222"/>
              <a:t>Google — 86,30 %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Yahoo — 5,30 %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Bing — 3,13 %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Baidu — 3,02 %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Ask — 0.67 %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AOL — 0.44 %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MSN — 0.08 %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AltaVista — 0,07 %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Excite — 0,03 %</a:t>
            </a:r>
            <a:r>
              <a:rPr lang="ru-RU" altLang="ru-RU" sz="2222"/>
              <a:t>;</a:t>
            </a:r>
          </a:p>
          <a:p>
            <a:pPr lvl="2"/>
            <a:r>
              <a:rPr lang="en-US" altLang="ru-RU" sz="2222"/>
              <a:t>Lycos — 0,02 %</a:t>
            </a:r>
            <a:r>
              <a:rPr lang="ru-RU" altLang="ru-RU" sz="2222"/>
              <a:t>;</a:t>
            </a:r>
          </a:p>
          <a:p>
            <a:pPr lvl="2"/>
            <a:r>
              <a:rPr lang="ru-RU" altLang="ru-RU" sz="2222"/>
              <a:t>All the Web — 0,01 %.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>
          <a:xfrm>
            <a:off x="520348" y="1190626"/>
            <a:ext cx="9144000" cy="4001088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  <a:r>
              <a:rPr lang="ru-RU" altLang="ru-RU" sz="2222" b="1"/>
              <a:t>Русскоязычные</a:t>
            </a:r>
            <a:r>
              <a:rPr lang="ru-RU" altLang="ru-RU" sz="2222"/>
              <a:t> </a:t>
            </a:r>
            <a:r>
              <a:rPr lang="ru-RU" altLang="ru-RU" sz="2222" b="1"/>
              <a:t>поисковые системы</a:t>
            </a:r>
            <a:r>
              <a:rPr lang="ru-RU" altLang="ru-RU" sz="2222"/>
              <a:t>— ищут тексты на многих языках. Отличаются они от «всеязычных» систем , индексирующих все документы подряд, тем, что в основном индексируют ресурсы, расположенные в доменных зонах, где доминирует русский язык или другими способами ограничивают своих роботов русскоязычными сайтами. </a:t>
            </a:r>
          </a:p>
          <a:p>
            <a:pPr lvl="2"/>
            <a:r>
              <a:rPr lang="ru-RU" altLang="ru-RU" sz="2222"/>
              <a:t>Яндекс (46,3 % Рунета);</a:t>
            </a:r>
          </a:p>
          <a:p>
            <a:pPr lvl="2"/>
            <a:r>
              <a:rPr lang="ru-RU" altLang="ru-RU" sz="2222"/>
              <a:t>Mail.ru (8,9 % Рунета);</a:t>
            </a:r>
          </a:p>
          <a:p>
            <a:pPr lvl="2"/>
            <a:r>
              <a:rPr lang="ru-RU" altLang="ru-RU" sz="2222"/>
              <a:t>Rambler (3,3 % Рунета);</a:t>
            </a:r>
          </a:p>
          <a:p>
            <a:pPr lvl="2"/>
            <a:r>
              <a:rPr lang="ru-RU" altLang="ru-RU" sz="2222"/>
              <a:t>Nigma (0,5 % Рунета);</a:t>
            </a:r>
          </a:p>
          <a:p>
            <a:pPr lvl="2"/>
            <a:r>
              <a:rPr lang="ru-RU" altLang="ru-RU" sz="2222"/>
              <a:t>Генон (0,1 % Рунета);</a:t>
            </a:r>
          </a:p>
          <a:p>
            <a:pPr lvl="2"/>
            <a:r>
              <a:rPr lang="ru-RU" altLang="ru-RU" sz="2222"/>
              <a:t>Gogo.ru (&lt;0,1 % Рунета);</a:t>
            </a:r>
          </a:p>
          <a:p>
            <a:pPr lvl="2"/>
            <a:r>
              <a:rPr lang="ru-RU" altLang="ru-RU" sz="2222"/>
              <a:t>Aport (&lt;0,1 % Рунета).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>
          <a:xfrm>
            <a:off x="520700" y="377767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89091" name="Содержимое 2"/>
          <p:cNvSpPr>
            <a:spLocks noGrp="1"/>
          </p:cNvSpPr>
          <p:nvPr>
            <p:ph idx="1"/>
          </p:nvPr>
        </p:nvSpPr>
        <p:spPr>
          <a:xfrm>
            <a:off x="520348" y="1390534"/>
            <a:ext cx="9144000" cy="400108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  <a:r>
              <a:rPr lang="ru-RU" altLang="ru-RU" sz="2222" b="1"/>
              <a:t> </a:t>
            </a:r>
            <a:r>
              <a:rPr lang="ru-RU" altLang="ru-RU" b="1">
                <a:solidFill>
                  <a:schemeClr val="tx1"/>
                </a:solidFill>
              </a:rPr>
              <a:t>Поисковый спам: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 sz="3111" b="1"/>
              <a:t>Поисковый спам (спамдексинг или веб-спам)</a:t>
            </a:r>
            <a:r>
              <a:rPr lang="ru-RU" altLang="ru-RU" sz="3111"/>
              <a:t> — сайты и страницы в Интернете, созданные с целью манипулировать  результатами поиска в поисковых машинах для обмана пользователя.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90115" name="Содержимое 2"/>
          <p:cNvSpPr>
            <a:spLocks noGrp="1"/>
          </p:cNvSpPr>
          <p:nvPr>
            <p:ph idx="1"/>
          </p:nvPr>
        </p:nvSpPr>
        <p:spPr>
          <a:xfrm>
            <a:off x="278694" y="1324388"/>
            <a:ext cx="9681987" cy="4333287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  <a:r>
              <a:rPr lang="ru-RU" altLang="ru-RU" b="1"/>
              <a:t>Основные виды поискового спама: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889" b="1"/>
          </a:p>
          <a:p>
            <a:r>
              <a:rPr lang="ru-RU" altLang="ru-RU" sz="2222" b="1"/>
              <a:t>«Накачка»</a:t>
            </a:r>
            <a:r>
              <a:rPr lang="ru-RU" altLang="ru-RU" sz="2222"/>
              <a:t> </a:t>
            </a:r>
            <a:r>
              <a:rPr lang="ru-RU" altLang="ru-RU" sz="2222" b="1"/>
              <a:t>основного текста </a:t>
            </a:r>
            <a:r>
              <a:rPr lang="ru-RU" altLang="ru-RU" sz="2222"/>
              <a:t>ключевыми словами , т.е. искусственное повышение частоты ключевого слова или выражения в тексте документа.</a:t>
            </a:r>
          </a:p>
          <a:p>
            <a:r>
              <a:rPr lang="ru-RU" altLang="ru-RU" sz="2222" b="1"/>
              <a:t>«Накачка»</a:t>
            </a:r>
            <a:r>
              <a:rPr lang="ru-RU" altLang="ru-RU" sz="2222"/>
              <a:t> </a:t>
            </a:r>
            <a:r>
              <a:rPr lang="ru-RU" altLang="ru-RU" sz="2222" b="1"/>
              <a:t>тегов </a:t>
            </a:r>
            <a:r>
              <a:rPr lang="ru-RU" altLang="ru-RU" sz="2222"/>
              <a:t>meta keywords и description популярными словами поисковых запросов (например, </a:t>
            </a:r>
            <a:r>
              <a:rPr lang="ru-RU" altLang="ru-RU" sz="2222" b="1"/>
              <a:t>халява</a:t>
            </a:r>
            <a:r>
              <a:rPr lang="ru-RU" altLang="ru-RU" sz="2222"/>
              <a:t>), которые не имеют отношения к содержимому страницы.</a:t>
            </a:r>
          </a:p>
          <a:p>
            <a:r>
              <a:rPr lang="ru-RU" altLang="ru-RU" sz="2222" b="1"/>
              <a:t>Ввод «невидимого текста» </a:t>
            </a:r>
            <a:r>
              <a:rPr lang="ru-RU" altLang="ru-RU" sz="2222"/>
              <a:t>, т.е. текста, невидимого для посетителя страницы, но индексируемого </a:t>
            </a:r>
            <a:r>
              <a:rPr lang="ru-RU" altLang="ru-RU" sz="2222" b="1"/>
              <a:t>поисковой машиной</a:t>
            </a:r>
            <a:r>
              <a:rPr lang="ru-RU" altLang="ru-RU" sz="2222"/>
              <a:t>. Применяется цвет текста, соответствующий цвету фона, текст размером в 1 пиксель, блоки текста со стилем «display:none».</a:t>
            </a:r>
          </a:p>
          <a:p>
            <a:r>
              <a:rPr lang="ru-RU" altLang="ru-RU" sz="2222" b="1"/>
              <a:t>«Ссылочный спам» </a:t>
            </a:r>
            <a:r>
              <a:rPr lang="ru-RU" altLang="ru-RU" sz="2222"/>
              <a:t>— создание сайтов со ссылками, «накручивающими» </a:t>
            </a:r>
            <a:r>
              <a:rPr lang="ru-RU" altLang="ru-RU" sz="2222" b="1"/>
              <a:t>популярность </a:t>
            </a:r>
            <a:r>
              <a:rPr lang="ru-RU" altLang="ru-RU" sz="2222"/>
              <a:t>(</a:t>
            </a:r>
            <a:r>
              <a:rPr lang="ru-RU" altLang="ru-RU" sz="2222" b="1"/>
              <a:t>Popularity</a:t>
            </a:r>
            <a:r>
              <a:rPr lang="ru-RU" altLang="ru-RU" sz="2222"/>
              <a:t>) и </a:t>
            </a:r>
            <a:r>
              <a:rPr lang="ru-RU" altLang="ru-RU" sz="2222" b="1"/>
              <a:t>ссылочное ранжирование </a:t>
            </a:r>
            <a:r>
              <a:rPr lang="ru-RU" altLang="ru-RU" sz="2222"/>
              <a:t>(</a:t>
            </a:r>
            <a:r>
              <a:rPr lang="ru-RU" altLang="ru-RU" sz="2222" b="1"/>
              <a:t>PageRank</a:t>
            </a:r>
            <a:r>
              <a:rPr lang="ru-RU" altLang="ru-RU" sz="2222"/>
              <a:t>) сайта, так как </a:t>
            </a:r>
            <a:r>
              <a:rPr lang="ru-RU" altLang="ru-RU" sz="2222" b="1"/>
              <a:t>поисковые машины</a:t>
            </a:r>
            <a:r>
              <a:rPr lang="ru-RU" altLang="ru-RU" sz="2222"/>
              <a:t>, отвечая на запрос, ориентируются на количество ссылок, имеющихся на других сайтах на данный ресурс. </a:t>
            </a:r>
            <a:endParaRPr lang="ru-RU" altLang="ru-RU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/>
          </p:nvPr>
        </p:nvSpPr>
        <p:spPr>
          <a:xfrm>
            <a:off x="519289" y="217606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91139" name="Содержимое 2"/>
          <p:cNvSpPr>
            <a:spLocks noGrp="1"/>
          </p:cNvSpPr>
          <p:nvPr>
            <p:ph idx="1"/>
          </p:nvPr>
        </p:nvSpPr>
        <p:spPr>
          <a:xfrm>
            <a:off x="278694" y="1324388"/>
            <a:ext cx="9681987" cy="4333287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  <a:r>
              <a:rPr lang="ru-RU" altLang="ru-RU" b="1"/>
              <a:t>Основные виды поискового спама: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889" b="1"/>
          </a:p>
          <a:p>
            <a:r>
              <a:rPr lang="ru-RU" altLang="ru-RU" sz="2222" b="1"/>
              <a:t>Дорвей (</a:t>
            </a:r>
            <a:r>
              <a:rPr lang="ru-RU" altLang="ru-RU" sz="2222"/>
              <a:t>от англ. </a:t>
            </a:r>
            <a:r>
              <a:rPr lang="ru-RU" altLang="ru-RU" sz="2222" b="1"/>
              <a:t>doorway — входная дверь</a:t>
            </a:r>
            <a:r>
              <a:rPr lang="ru-RU" altLang="ru-RU" sz="2222"/>
              <a:t>, </a:t>
            </a:r>
            <a:r>
              <a:rPr lang="ru-RU" altLang="ru-RU" sz="2222" b="1"/>
              <a:t>портал) </a:t>
            </a:r>
            <a:r>
              <a:rPr lang="ru-RU" altLang="ru-RU" sz="2222"/>
              <a:t>или </a:t>
            </a:r>
            <a:r>
              <a:rPr lang="ru-RU" altLang="ru-RU" sz="2222" b="1"/>
              <a:t>входная страница</a:t>
            </a:r>
            <a:r>
              <a:rPr lang="ru-RU" altLang="ru-RU" sz="2222"/>
              <a:t> — вид </a:t>
            </a:r>
            <a:r>
              <a:rPr lang="ru-RU" altLang="ru-RU" sz="2222" b="1"/>
              <a:t>поискового спама</a:t>
            </a:r>
            <a:r>
              <a:rPr lang="ru-RU" altLang="ru-RU" sz="2222"/>
              <a:t>, т.е. создание веб-страницы, специально оптимизированной под один или несколько поисковых запросов с единственной целью её попадания на высокие места в результатах поиска по этим запросам. Как правило, содержимое дорвея не имеет никакой информационной ценности для посетителя страницы и содержит в себе ссылку или автоматическую переадресацию (редирект) на раскручиваемый веб-сайт. </a:t>
            </a:r>
          </a:p>
          <a:p>
            <a:r>
              <a:rPr lang="ru-RU" altLang="ru-RU" sz="2222" b="1"/>
              <a:t>Генераторы дорвеев («доргены»</a:t>
            </a:r>
            <a:r>
              <a:rPr lang="ru-RU" altLang="ru-RU" sz="2222"/>
              <a:t>) - программы для автоматического создания дорвеев , как правило, с автоматической переадресацией на раскручиваемый веб-сайт.</a:t>
            </a:r>
            <a:endParaRPr lang="ru-RU" altLang="ru-RU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title"/>
          </p:nvPr>
        </p:nvSpPr>
        <p:spPr>
          <a:xfrm>
            <a:off x="519289" y="137878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92163" name="Содержимое 2"/>
          <p:cNvSpPr>
            <a:spLocks noGrp="1"/>
          </p:cNvSpPr>
          <p:nvPr>
            <p:ph idx="1"/>
          </p:nvPr>
        </p:nvSpPr>
        <p:spPr>
          <a:xfrm>
            <a:off x="278694" y="1324388"/>
            <a:ext cx="9681987" cy="4333287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sz="2222"/>
              <a:t>	</a:t>
            </a:r>
            <a:r>
              <a:rPr lang="ru-RU" altLang="ru-RU" b="1"/>
              <a:t>Основные виды поискового спама: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889" b="1"/>
          </a:p>
          <a:p>
            <a:r>
              <a:rPr lang="ru-RU" altLang="ru-RU" b="1"/>
              <a:t>Маскировка </a:t>
            </a:r>
            <a:r>
              <a:rPr lang="ru-RU" altLang="ru-RU"/>
              <a:t>или</a:t>
            </a:r>
            <a:r>
              <a:rPr lang="ru-RU" altLang="ru-RU" b="1"/>
              <a:t> клоакинг</a:t>
            </a:r>
            <a:r>
              <a:rPr lang="ru-RU" altLang="ru-RU"/>
              <a:t> — анализ переменных запроса, при котором поисковой машине отдается содержимое сайта, отличное от того, которое видит пользователь.</a:t>
            </a:r>
          </a:p>
          <a:p>
            <a:r>
              <a:rPr lang="ru-RU" altLang="ru-RU" b="1"/>
              <a:t>Клоакинг — (</a:t>
            </a:r>
            <a:r>
              <a:rPr lang="ru-RU" altLang="ru-RU"/>
              <a:t>от анг. </a:t>
            </a:r>
            <a:r>
              <a:rPr lang="ru-RU" altLang="ru-RU" b="1"/>
              <a:t>cloak - мантия, маска, прикрытие)</a:t>
            </a:r>
            <a:r>
              <a:rPr lang="ru-RU" altLang="ru-RU"/>
              <a:t> прием «чёрной» поисковой оптимизации, который заключается в том, что информация, выдаваемая пользователю и поисковым роботам на одной и той же странице, различается. Основное преимущество</a:t>
            </a:r>
            <a:r>
              <a:rPr lang="ru-RU" altLang="ru-RU" b="1"/>
              <a:t> клоакинга </a:t>
            </a:r>
            <a:r>
              <a:rPr lang="ru-RU" altLang="ru-RU"/>
              <a:t>– нет необходимости  организовывать автоматическое перенаправление или заставлять пользователя вручную переходить к нужной странице, что легко вычисляется </a:t>
            </a:r>
            <a:r>
              <a:rPr lang="ru-RU" altLang="ru-RU" b="1"/>
              <a:t>поисковыми системами</a:t>
            </a:r>
            <a:r>
              <a:rPr lang="ru-RU" altLang="ru-RU"/>
              <a:t>. 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/>
          </p:nvPr>
        </p:nvSpPr>
        <p:spPr>
          <a:xfrm>
            <a:off x="519289" y="298039"/>
            <a:ext cx="8297333" cy="1058333"/>
          </a:xfrm>
        </p:spPr>
        <p:txBody>
          <a:bodyPr>
            <a:noAutofit/>
          </a:bodyPr>
          <a:lstStyle/>
          <a:p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93187" name="Содержимое 2"/>
          <p:cNvSpPr>
            <a:spLocks noGrp="1"/>
          </p:cNvSpPr>
          <p:nvPr>
            <p:ph idx="1"/>
          </p:nvPr>
        </p:nvSpPr>
        <p:spPr>
          <a:xfrm>
            <a:off x="278694" y="1324388"/>
            <a:ext cx="9681987" cy="4333287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sz="3111" dirty="0"/>
              <a:t>	</a:t>
            </a:r>
            <a:r>
              <a:rPr lang="ru-RU" altLang="ru-RU" sz="3111" b="1" dirty="0"/>
              <a:t>Борьба поисковых систем с поисковым спамом: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889" b="1" dirty="0"/>
          </a:p>
          <a:p>
            <a:r>
              <a:rPr lang="ru-RU" altLang="ru-RU" dirty="0"/>
              <a:t>Большинство </a:t>
            </a:r>
            <a:r>
              <a:rPr lang="ru-RU" altLang="ru-RU" b="1" dirty="0"/>
              <a:t>поисковых систем </a:t>
            </a:r>
            <a:r>
              <a:rPr lang="ru-RU" altLang="ru-RU" dirty="0"/>
              <a:t>(например, </a:t>
            </a:r>
            <a:r>
              <a:rPr lang="ru-RU" altLang="ru-RU" b="1" dirty="0" err="1"/>
              <a:t>Google</a:t>
            </a:r>
            <a:r>
              <a:rPr lang="ru-RU" altLang="ru-RU" dirty="0"/>
              <a:t>, </a:t>
            </a:r>
            <a:r>
              <a:rPr lang="ru-RU" altLang="ru-RU" b="1" dirty="0" err="1"/>
              <a:t>Yandex</a:t>
            </a:r>
            <a:r>
              <a:rPr lang="ru-RU" altLang="ru-RU" dirty="0"/>
              <a:t>) борются с </a:t>
            </a:r>
            <a:r>
              <a:rPr lang="ru-RU" altLang="ru-RU" b="1" dirty="0" err="1"/>
              <a:t>клоакингом</a:t>
            </a:r>
            <a:r>
              <a:rPr lang="ru-RU" altLang="ru-RU" dirty="0"/>
              <a:t> как с нечестным приемом «раскрутки» сайтов и применяют к сайтам-нарушителям штрафные санкции (т.е. </a:t>
            </a:r>
            <a:r>
              <a:rPr lang="ru-RU" altLang="ru-RU" b="1" dirty="0" err="1"/>
              <a:t>пессимизацию</a:t>
            </a:r>
            <a:r>
              <a:rPr lang="ru-RU" altLang="ru-RU" dirty="0"/>
              <a:t>). </a:t>
            </a:r>
          </a:p>
          <a:p>
            <a:endParaRPr lang="ru-RU" altLang="ru-RU" dirty="0"/>
          </a:p>
          <a:p>
            <a:r>
              <a:rPr lang="ru-RU" altLang="ru-RU" b="1" dirty="0" err="1"/>
              <a:t>Пессимизация</a:t>
            </a:r>
            <a:r>
              <a:rPr lang="ru-RU" altLang="ru-RU" dirty="0"/>
              <a:t> — это понижение позиции сайта в выдаче поисковой системы, т.е. искусственное снижение релевантности запросу.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289" y="457495"/>
            <a:ext cx="8297333" cy="1058333"/>
          </a:xfrm>
        </p:spPr>
        <p:txBody>
          <a:bodyPr>
            <a:normAutofit fontScale="90000"/>
          </a:bodyPr>
          <a:lstStyle/>
          <a:p>
            <a:r>
              <a:rPr lang="ru-RU" dirty="0"/>
              <a:t>Компьютерная поддержка теоретических и прикладных исследований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49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5332" y="2137420"/>
            <a:ext cx="90410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ВТ находит широкое применение в реализации задач НИ. Наиболее часто ВТ используют в проведении математических расчетов. Программное обеспечение для данного направления условно делится на следующие категории: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519289" y="377767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sz="3556" dirty="0">
                <a:sym typeface="+mn-ea"/>
              </a:rPr>
              <a:t>Информационные системы и технологии в научных исследованиях</a:t>
            </a:r>
            <a:endParaRPr lang="ru-RU" altLang="ru-RU" sz="3556" dirty="0">
              <a:solidFill>
                <a:schemeClr val="tx1"/>
              </a:solidFill>
            </a:endParaRP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Тип обрабатываемой информации: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Данные;</a:t>
            </a: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Текст;</a:t>
            </a: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Графика;</a:t>
            </a: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Знания</a:t>
            </a:r>
            <a:r>
              <a:rPr lang="ru-RU" altLang="ru-RU" dirty="0"/>
              <a:t>;</a:t>
            </a:r>
          </a:p>
          <a:p>
            <a:pPr eaLnBrk="1" hangingPunct="1"/>
            <a:r>
              <a:rPr lang="ru-RU" altLang="ru-RU" dirty="0"/>
              <a:t>др.</a:t>
            </a:r>
          </a:p>
          <a:p>
            <a:pPr eaLnBrk="1" hangingPunct="1"/>
            <a:endParaRPr lang="ru-RU" alt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50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9467" y="457233"/>
            <a:ext cx="912101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1. </a:t>
            </a:r>
            <a:r>
              <a:rPr lang="ru-RU" sz="2000" i="1" dirty="0"/>
              <a:t>Библиотеки программ </a:t>
            </a:r>
            <a:r>
              <a:rPr lang="ru-RU" sz="2000" dirty="0"/>
              <a:t>для численного анализа, которые также делятся на библиотеки общего назначения (пакеты </a:t>
            </a:r>
            <a:r>
              <a:rPr lang="ru-RU" sz="2000" b="1" i="1" dirty="0"/>
              <a:t>SSP</a:t>
            </a:r>
            <a:r>
              <a:rPr lang="ru-RU" sz="2000" dirty="0"/>
              <a:t>, </a:t>
            </a:r>
            <a:r>
              <a:rPr lang="ru-RU" sz="2000" b="1" i="1" dirty="0"/>
              <a:t>NAG</a:t>
            </a:r>
            <a:r>
              <a:rPr lang="ru-RU" sz="2000" dirty="0"/>
              <a:t>) и узко специализированные пакеты, ориентированные на решение определенного класса задач (</a:t>
            </a:r>
            <a:r>
              <a:rPr lang="ru-RU" sz="2000" b="1" i="1" dirty="0" err="1"/>
              <a:t>Micro</a:t>
            </a:r>
            <a:r>
              <a:rPr lang="ru-RU" sz="2000" b="1" i="1" dirty="0"/>
              <a:t> </a:t>
            </a:r>
            <a:r>
              <a:rPr lang="ru-RU" sz="2000" b="1" i="1" dirty="0" err="1"/>
              <a:t>Way</a:t>
            </a:r>
            <a:r>
              <a:rPr lang="ru-RU" sz="2000" b="1" i="1" dirty="0"/>
              <a:t> </a:t>
            </a:r>
            <a:r>
              <a:rPr lang="ru-RU" sz="2000" dirty="0"/>
              <a:t>- матрицы, преобразование Фурье).</a:t>
            </a:r>
          </a:p>
          <a:p>
            <a:pPr algn="just"/>
            <a:r>
              <a:rPr lang="ru-RU" sz="2000" dirty="0"/>
              <a:t>2. </a:t>
            </a:r>
            <a:r>
              <a:rPr lang="ru-RU" sz="2000" i="1" dirty="0"/>
              <a:t>Специализированные системы </a:t>
            </a:r>
            <a:r>
              <a:rPr lang="ru-RU" sz="2000" dirty="0"/>
              <a:t>для математических расчетов и графического манипулирования данными и представления результатов (</a:t>
            </a:r>
            <a:r>
              <a:rPr lang="ru-RU" sz="2000" b="1" i="1" dirty="0" err="1"/>
              <a:t>Phaser</a:t>
            </a:r>
            <a:r>
              <a:rPr lang="ru-RU" sz="2000" b="1" i="1" dirty="0"/>
              <a:t> </a:t>
            </a:r>
            <a:r>
              <a:rPr lang="ru-RU" sz="2000" dirty="0"/>
              <a:t>- дифференциальные уравнения, </a:t>
            </a:r>
            <a:r>
              <a:rPr lang="ru-RU" sz="2000" b="1" i="1" dirty="0" err="1"/>
              <a:t>Statgraf</a:t>
            </a:r>
            <a:r>
              <a:rPr lang="ru-RU" sz="2000" b="1" i="1" dirty="0"/>
              <a:t> </a:t>
            </a:r>
            <a:r>
              <a:rPr lang="ru-RU" sz="2000" dirty="0"/>
              <a:t>- статистический анализ, </a:t>
            </a:r>
            <a:r>
              <a:rPr lang="ru-RU" sz="2000" b="1" i="1" dirty="0" err="1"/>
              <a:t>Eureca</a:t>
            </a:r>
            <a:r>
              <a:rPr lang="ru-RU" sz="2000" dirty="0"/>
              <a:t>, </a:t>
            </a:r>
            <a:r>
              <a:rPr lang="ru-RU" sz="2000" b="1" i="1" dirty="0" err="1"/>
              <a:t>Statistica</a:t>
            </a:r>
            <a:r>
              <a:rPr lang="ru-RU" sz="2000" dirty="0"/>
              <a:t>).</a:t>
            </a:r>
          </a:p>
          <a:p>
            <a:pPr algn="just"/>
            <a:r>
              <a:rPr lang="ru-RU" sz="2000" dirty="0"/>
              <a:t>3. </a:t>
            </a:r>
            <a:r>
              <a:rPr lang="ru-RU" sz="2000" i="1" dirty="0"/>
              <a:t>Диалоговые системы </a:t>
            </a:r>
            <a:r>
              <a:rPr lang="ru-RU" sz="2000" dirty="0"/>
              <a:t>математических вычислений с декларативными языками, позволяющими формулировать задачи естественным образом (</a:t>
            </a:r>
            <a:r>
              <a:rPr lang="ru-RU" sz="2000" b="1" i="1" dirty="0" err="1"/>
              <a:t>Mu</a:t>
            </a:r>
            <a:r>
              <a:rPr lang="ru-RU" sz="2000" b="1" i="1" dirty="0"/>
              <a:t>-</a:t>
            </a:r>
            <a:r>
              <a:rPr lang="en-US" sz="2000" b="1" i="1" dirty="0"/>
              <a:t>Math</a:t>
            </a:r>
            <a:r>
              <a:rPr lang="ru-RU" sz="2000" b="1" i="1" dirty="0"/>
              <a:t>, </a:t>
            </a:r>
            <a:r>
              <a:rPr lang="en-US" sz="2000" b="1" i="1" dirty="0"/>
              <a:t>Reduce</a:t>
            </a:r>
            <a:r>
              <a:rPr lang="ru-RU" sz="2000" b="1" i="1" dirty="0"/>
              <a:t>, </a:t>
            </a:r>
            <a:r>
              <a:rPr lang="en-US" sz="2000" b="1" i="1" dirty="0" err="1"/>
              <a:t>MathCad</a:t>
            </a:r>
            <a:r>
              <a:rPr lang="ru-RU" sz="2000" b="1" i="1" dirty="0"/>
              <a:t>, </a:t>
            </a:r>
            <a:r>
              <a:rPr lang="en-US" sz="2000" b="1" i="1" dirty="0" err="1"/>
              <a:t>Matlab</a:t>
            </a:r>
            <a:r>
              <a:rPr lang="ru-RU" sz="2000" b="1" i="1" dirty="0"/>
              <a:t>, </a:t>
            </a:r>
            <a:r>
              <a:rPr lang="en-US" sz="2000" b="1" i="1" dirty="0" err="1"/>
              <a:t>Mathematica</a:t>
            </a:r>
            <a:r>
              <a:rPr lang="ru-RU" sz="2000" dirty="0"/>
              <a:t>).</a:t>
            </a:r>
          </a:p>
          <a:p>
            <a:pPr algn="just"/>
            <a:r>
              <a:rPr lang="ru-RU" sz="2000" dirty="0"/>
              <a:t>4. </a:t>
            </a:r>
            <a:r>
              <a:rPr lang="ru-RU" sz="2000" i="1" dirty="0"/>
              <a:t>Электронные таблицы </a:t>
            </a:r>
            <a:r>
              <a:rPr lang="ru-RU" sz="2000" dirty="0"/>
              <a:t>(ЭТ), которые позволяют выполнять различные расчеты с данными, представленными в табличной форме (</a:t>
            </a:r>
            <a:r>
              <a:rPr lang="ru-RU" sz="2000" b="1" i="1" dirty="0" err="1"/>
              <a:t>Supercalc</a:t>
            </a:r>
            <a:r>
              <a:rPr lang="ru-RU" sz="2000" b="1" i="1" dirty="0"/>
              <a:t>, </a:t>
            </a:r>
            <a:r>
              <a:rPr lang="ru-RU" sz="2000" b="1" i="1" dirty="0" err="1"/>
              <a:t>Quattro</a:t>
            </a:r>
            <a:r>
              <a:rPr lang="ru-RU" sz="2000" b="1" i="1" dirty="0"/>
              <a:t> </a:t>
            </a:r>
            <a:r>
              <a:rPr lang="ru-RU" sz="2000" b="1" i="1" dirty="0" err="1"/>
              <a:t>Pro</a:t>
            </a:r>
            <a:r>
              <a:rPr lang="ru-RU" sz="2000" b="1" i="1" dirty="0"/>
              <a:t>, </a:t>
            </a:r>
            <a:r>
              <a:rPr lang="ru-RU" sz="2000" b="1" i="1" dirty="0" err="1"/>
              <a:t>Lotus</a:t>
            </a:r>
            <a:r>
              <a:rPr lang="ru-RU" sz="2000" b="1" i="1" dirty="0"/>
              <a:t>, </a:t>
            </a:r>
            <a:r>
              <a:rPr lang="ru-RU" sz="2000" b="1" i="1" dirty="0" err="1"/>
              <a:t>Excеl</a:t>
            </a:r>
            <a:r>
              <a:rPr lang="ru-RU" sz="2000" dirty="0"/>
              <a:t>).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1C3B-E7A6-41C1-BA6E-70A5C79BF1CE}" type="slidenum">
              <a:rPr lang="ru-RU" smtClean="0"/>
              <a:t>51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480" y="137198"/>
            <a:ext cx="9434294" cy="58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78" dirty="0"/>
              <a:t>Наиболее сложной является компьютеризация логико-лингвистических методов НИ. Решение проблемы в этом направлении обеспечивается средствами, включающими элементы искусственного интеллекта. Это системы автоматизированного перевода (</a:t>
            </a:r>
            <a:r>
              <a:rPr lang="ru-RU" sz="1778" b="1" i="1" dirty="0"/>
              <a:t>COKPAT, PROMT</a:t>
            </a:r>
            <a:r>
              <a:rPr lang="ru-RU" sz="1778" dirty="0"/>
              <a:t>), интеллектуальные ППП, расчетно-логические системы, системы поддержки принятия решение (СППР) и различные экспертные системы.</a:t>
            </a:r>
          </a:p>
          <a:p>
            <a:pPr algn="just"/>
            <a:r>
              <a:rPr lang="ru-RU" sz="1778" dirty="0"/>
              <a:t>Интеллектуальные ППП дают возможность решать задачи по описанию процесса с помощью непроцедурного языка без программирования алгоритма. При этом система сама формирует </a:t>
            </a:r>
            <a:r>
              <a:rPr lang="ru-RU" sz="1778" dirty="0" err="1"/>
              <a:t>матмодель</a:t>
            </a:r>
            <a:r>
              <a:rPr lang="ru-RU" sz="1778" dirty="0"/>
              <a:t> исследования и определяет необходимые программные модули для ее реализации (</a:t>
            </a:r>
            <a:r>
              <a:rPr lang="ru-RU" sz="1778" b="1" i="1" dirty="0"/>
              <a:t>ПРИЗ, СПОРА, МАВР</a:t>
            </a:r>
            <a:r>
              <a:rPr lang="ru-RU" sz="1778" dirty="0"/>
              <a:t>).</a:t>
            </a:r>
          </a:p>
          <a:p>
            <a:pPr algn="just"/>
            <a:r>
              <a:rPr lang="ru-RU" sz="1778" dirty="0"/>
              <a:t>Расчетно-логические системы предназначены для коллективного решения общих задач НИ при выполнении локальных задач на отдельных рабочих местах за счет координируемого взаимодействия по каналам связи (Система комплексного планирования </a:t>
            </a:r>
            <a:r>
              <a:rPr lang="ru-RU" sz="1778" b="1" i="1" dirty="0"/>
              <a:t>ГРАНИТ</a:t>
            </a:r>
            <a:r>
              <a:rPr lang="ru-RU" sz="1778" dirty="0"/>
              <a:t>).</a:t>
            </a:r>
          </a:p>
          <a:p>
            <a:pPr algn="just"/>
            <a:r>
              <a:rPr lang="ru-RU" sz="1778" dirty="0"/>
              <a:t>Экспертные системы - это программные комплексы, использующие знания в предметной области и способные на их основе с помощью логических (рассуждений) правил формулировать выводы о состоянии системы, основанные на анализе модели представления экспертов о закономерностях её функционирования. ЭС обычно включает: подсистему общения, БЗ с подсистемой накопления знаний, решающий блок, подсистему объяснения. Данные системы наиболее эффективные для анализа процессов и явлений, которые сложно представить </a:t>
            </a:r>
            <a:r>
              <a:rPr lang="ru-RU" sz="1778" dirty="0" err="1"/>
              <a:t>матмоделью</a:t>
            </a:r>
            <a:r>
              <a:rPr lang="ru-RU" sz="1778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519289" y="457495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sz="3556" dirty="0">
                <a:sym typeface="+mn-ea"/>
              </a:rPr>
              <a:t>Информационные системы и технологии в научных исследованиях</a:t>
            </a:r>
            <a:endParaRPr lang="ru-RU" altLang="ru-RU" sz="3556" dirty="0">
              <a:solidFill>
                <a:schemeClr val="tx1"/>
              </a:solidFill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Тип пользовательского интерфейса: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Командный интерфейс;</a:t>
            </a: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WIMP-интерфейс;</a:t>
            </a:r>
          </a:p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SILK-интерфейс.</a:t>
            </a:r>
          </a:p>
          <a:p>
            <a:pPr eaLnBrk="1" hangingPunct="1"/>
            <a:endParaRPr lang="ru-RU" altLang="ru-RU" dirty="0">
              <a:solidFill>
                <a:schemeClr val="tx1"/>
              </a:solidFill>
            </a:endParaRPr>
          </a:p>
          <a:p>
            <a:pPr eaLnBrk="1" hangingPunct="1"/>
            <a:endParaRPr lang="ru-RU" alt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599722" y="377767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sz="3556" dirty="0">
                <a:sym typeface="+mn-ea"/>
              </a:rPr>
              <a:t>Информационные системы и технологии в научных исследованиях</a:t>
            </a:r>
            <a:endParaRPr lang="ru-RU" altLang="ru-RU" sz="3556" dirty="0">
              <a:solidFill>
                <a:schemeClr val="tx1"/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>
                <a:solidFill>
                  <a:schemeClr val="tx1"/>
                </a:solidFill>
              </a:rPr>
              <a:t>	Командный интерфейс, при котором взаимодействие человека с компьютером осуществляется путем подачи компьютеру команд, которые он выполняет и выдает результат пользователю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 altLang="ru-RU">
                <a:solidFill>
                  <a:schemeClr val="tx1"/>
                </a:solidFill>
              </a:rPr>
              <a:t>(операционная система MS-DOS  - приглашение выглядит как С:\&gt;).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599722" y="537222"/>
            <a:ext cx="8297333" cy="1058333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556" dirty="0">
                <a:solidFill>
                  <a:schemeClr val="tx1"/>
                </a:solidFill>
              </a:rPr>
              <a:t>Компьютерные и информационные технологии в науке и производстве</a:t>
            </a: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ru-RU" altLang="ru-RU" dirty="0">
              <a:solidFill>
                <a:schemeClr val="tx1"/>
              </a:solidFill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</a:t>
            </a:r>
            <a:r>
              <a:rPr lang="ru-RU" altLang="ru-RU" sz="3111" dirty="0"/>
              <a:t>WIMP-интерфейс расшифровывается как </a:t>
            </a:r>
            <a:r>
              <a:rPr lang="ru-RU" altLang="ru-RU" sz="3111" dirty="0" err="1"/>
              <a:t>Windows</a:t>
            </a:r>
            <a:r>
              <a:rPr lang="ru-RU" altLang="ru-RU" sz="3111" dirty="0"/>
              <a:t> (окно) </a:t>
            </a:r>
            <a:r>
              <a:rPr lang="ru-RU" altLang="ru-RU" sz="3111" dirty="0" err="1"/>
              <a:t>Image</a:t>
            </a:r>
            <a:r>
              <a:rPr lang="ru-RU" altLang="ru-RU" sz="3111" dirty="0"/>
              <a:t> (образ) </a:t>
            </a:r>
            <a:r>
              <a:rPr lang="ru-RU" altLang="ru-RU" sz="3111" dirty="0" err="1"/>
              <a:t>Menu</a:t>
            </a:r>
            <a:r>
              <a:rPr lang="ru-RU" altLang="ru-RU" sz="3111" dirty="0"/>
              <a:t> (меню) </a:t>
            </a:r>
            <a:r>
              <a:rPr lang="ru-RU" altLang="ru-RU" sz="3111" dirty="0" err="1"/>
              <a:t>Pointer</a:t>
            </a:r>
            <a:r>
              <a:rPr lang="ru-RU" altLang="ru-RU" sz="3111" dirty="0"/>
              <a:t> (указатель), т.е. диалог пользователя с компьютером ведется не с помощью командной строки, а с помощью окон, графических образов меню, курсора и других элементов. Команды машине</a:t>
            </a:r>
            <a:r>
              <a:rPr lang="en-US" altLang="ru-RU" sz="3111" dirty="0"/>
              <a:t> </a:t>
            </a:r>
            <a:r>
              <a:rPr lang="ru-RU" altLang="ru-RU" sz="3111" dirty="0"/>
              <a:t>подаются с помощью графических образов. 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698500" y="769268"/>
            <a:ext cx="8763000" cy="3626115"/>
          </a:xfrm>
        </p:spPr>
        <p:txBody>
          <a:bodyPr>
            <a:normAutofit/>
          </a:bodyPr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		</a:t>
            </a:r>
            <a:r>
              <a:rPr lang="ru-RU" altLang="ru-RU" sz="3111" dirty="0"/>
              <a:t>SILK-интерфейс расшифровывается как – </a:t>
            </a:r>
            <a:r>
              <a:rPr lang="en-US" altLang="ru-RU" sz="3111" dirty="0"/>
              <a:t>Speech </a:t>
            </a:r>
            <a:r>
              <a:rPr lang="ru-RU" altLang="ru-RU" sz="3111" dirty="0"/>
              <a:t>(речь) </a:t>
            </a:r>
            <a:r>
              <a:rPr lang="ru-RU" altLang="ru-RU" sz="3111" dirty="0" err="1"/>
              <a:t>Image</a:t>
            </a:r>
            <a:r>
              <a:rPr lang="ru-RU" altLang="ru-RU" sz="3111" dirty="0"/>
              <a:t> (образ) </a:t>
            </a:r>
            <a:r>
              <a:rPr lang="ru-RU" altLang="ru-RU" sz="3111" dirty="0" err="1"/>
              <a:t>Language</a:t>
            </a:r>
            <a:r>
              <a:rPr lang="ru-RU" altLang="ru-RU" sz="3111" dirty="0"/>
              <a:t> (язык) </a:t>
            </a:r>
            <a:r>
              <a:rPr lang="ru-RU" altLang="ru-RU" sz="3111" dirty="0" err="1"/>
              <a:t>Knowledge</a:t>
            </a:r>
            <a:r>
              <a:rPr lang="ru-RU" altLang="ru-RU" sz="3111" dirty="0"/>
              <a:t> (знание). Этот интерфейс наиболее приближен к обычной человеческой форме общения. При использовании SILK-интерфейса на экране по речевой команде происходит перемещение от одних поисковых образов к другим по смысловым семантическим связям.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</TotalTime>
  <Words>3255</Words>
  <Application>Microsoft Office PowerPoint</Application>
  <PresentationFormat>Custom</PresentationFormat>
  <Paragraphs>319</Paragraphs>
  <Slides>51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Times New Roman</vt:lpstr>
      <vt:lpstr>Retrospect</vt:lpstr>
      <vt:lpstr>Информационные системы и технологии в научных исследованиях</vt:lpstr>
      <vt:lpstr>PowerPoint Presentation</vt:lpstr>
      <vt:lpstr>Компоненты КИС</vt:lpstr>
      <vt:lpstr>Информационные системы и технологии в научных исследованиях</vt:lpstr>
      <vt:lpstr>Информационные системы и технологии в научных исследованиях</vt:lpstr>
      <vt:lpstr>Информационные системы и технологии в научных исследованиях</vt:lpstr>
      <vt:lpstr>Информационные системы и технологии в научных исследованиях</vt:lpstr>
      <vt:lpstr>Компьютерные и информационные технологии в науке и производстве</vt:lpstr>
      <vt:lpstr>PowerPoint Presentation</vt:lpstr>
      <vt:lpstr>Компьютерные и информационные технологии в науке и производстве</vt:lpstr>
      <vt:lpstr>Основные типы компьютерных технологий</vt:lpstr>
      <vt:lpstr>Компьютерные технологии в научных исследованиях</vt:lpstr>
      <vt:lpstr>КТ при подготовке результатов НИ</vt:lpstr>
      <vt:lpstr>ПО для настольных издательских систем</vt:lpstr>
      <vt:lpstr>PowerPoint Presentation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образовании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Компьютерные и информационные технологии в науке и производстве</vt:lpstr>
      <vt:lpstr>Компьютерная поддержка теоретических и прикладных исследований</vt:lpstr>
      <vt:lpstr>PowerPoint Presentation</vt:lpstr>
      <vt:lpstr>PowerPoint Presentation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технологии в науке и производстве</dc:title>
  <dc:creator>Акулов В.В.</dc:creator>
  <cp:lastModifiedBy>Александр Ляпин</cp:lastModifiedBy>
  <cp:revision>36</cp:revision>
  <dcterms:created xsi:type="dcterms:W3CDTF">2014-01-16T09:06:00Z</dcterms:created>
  <dcterms:modified xsi:type="dcterms:W3CDTF">2025-09-05T12:32:30Z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38A881274ABA417187C4BAEC39B049EB</vt:lpwstr>
  </property>
  <property fmtid="{D5CDD505-2E9C-101B-9397-08002B2CF9AE}" pid="3" name="KSOProductBuildVer">
    <vt:lpwstr>1049-11.2.0.11306</vt:lpwstr>
  </property>
</Properties>
</file>